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notesSlides/notesSlide18.xml" ContentType="application/vnd.openxmlformats-officedocument.presentationml.notesSlide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73" r:id="rId2"/>
  </p:sldMasterIdLst>
  <p:notesMasterIdLst>
    <p:notesMasterId r:id="rId35"/>
  </p:notesMasterIdLst>
  <p:sldIdLst>
    <p:sldId id="256" r:id="rId3"/>
    <p:sldId id="285" r:id="rId4"/>
    <p:sldId id="295" r:id="rId5"/>
    <p:sldId id="287" r:id="rId6"/>
    <p:sldId id="258" r:id="rId7"/>
    <p:sldId id="260" r:id="rId8"/>
    <p:sldId id="297" r:id="rId9"/>
    <p:sldId id="304" r:id="rId10"/>
    <p:sldId id="309" r:id="rId11"/>
    <p:sldId id="310" r:id="rId12"/>
    <p:sldId id="305" r:id="rId13"/>
    <p:sldId id="306" r:id="rId14"/>
    <p:sldId id="307" r:id="rId15"/>
    <p:sldId id="299" r:id="rId16"/>
    <p:sldId id="267" r:id="rId17"/>
    <p:sldId id="300" r:id="rId18"/>
    <p:sldId id="301" r:id="rId19"/>
    <p:sldId id="313" r:id="rId20"/>
    <p:sldId id="302" r:id="rId21"/>
    <p:sldId id="303" r:id="rId22"/>
    <p:sldId id="289" r:id="rId23"/>
    <p:sldId id="290" r:id="rId24"/>
    <p:sldId id="291" r:id="rId25"/>
    <p:sldId id="275" r:id="rId26"/>
    <p:sldId id="276" r:id="rId27"/>
    <p:sldId id="277" r:id="rId28"/>
    <p:sldId id="308" r:id="rId29"/>
    <p:sldId id="278" r:id="rId30"/>
    <p:sldId id="294" r:id="rId31"/>
    <p:sldId id="281" r:id="rId32"/>
    <p:sldId id="271" r:id="rId33"/>
    <p:sldId id="272" r:id="rId3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Helvetica Neue" panose="02000503000000020004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B75961-C3A5-41A9-BAD3-7DFB7659B5F5}">
  <a:tblStyle styleId="{1EB75961-C3A5-41A9-BAD3-7DFB7659B5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0"/>
    <p:restoredTop sz="94648"/>
  </p:normalViewPr>
  <p:slideViewPr>
    <p:cSldViewPr snapToGrid="0" snapToObjects="1">
      <p:cViewPr>
        <p:scale>
          <a:sx n="99" d="100"/>
          <a:sy n="99" d="100"/>
        </p:scale>
        <p:origin x="6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1:57:0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11:57:0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372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447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5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980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044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6b38796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a6b38796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558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88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861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228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95d18c5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95d18c5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95d18c54e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95d18c54e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c95d18c54e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c95d18c54e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9e497724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c9e497724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a8d2e6218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a8d2e6218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8d6b2e0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8d6b2e0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a9844018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a9844018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98440183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98440183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c9e497724f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c9e497724f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8d2e621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8d2e621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a72219547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a72219547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95d18c54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95d18c54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97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95d18c54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95d18c54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62a2eee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62a2eee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84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738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2a2eee8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2a2eee8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557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44600" y="1374480"/>
            <a:ext cx="8229600" cy="48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44600" y="1374480"/>
            <a:ext cx="82296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44600" y="1374480"/>
            <a:ext cx="40158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4661640" y="1374480"/>
            <a:ext cx="40158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40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lvl="1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>
            <a:lvl1pPr lvl="0" algn="r">
              <a:buNone/>
              <a:defRPr sz="130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lvl="1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47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77640" y="2557080"/>
            <a:ext cx="5854680" cy="153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96720" y="4167360"/>
            <a:ext cx="5842080" cy="242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7273" y="166262"/>
            <a:ext cx="1193373" cy="11947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1">
            <a:noAutofit/>
          </a:bodyPr>
          <a:lstStyle>
            <a:lvl1pPr lvl="0" algn="r">
              <a:buNone/>
              <a:defRPr sz="13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0" y="6446880"/>
            <a:ext cx="9144000" cy="420600"/>
            <a:chOff x="0" y="6446880"/>
            <a:chExt cx="9144000" cy="420600"/>
          </a:xfrm>
        </p:grpSpPr>
        <p:sp>
          <p:nvSpPr>
            <p:cNvPr id="71" name="Google Shape;71;p14"/>
            <p:cNvSpPr/>
            <p:nvPr/>
          </p:nvSpPr>
          <p:spPr>
            <a:xfrm>
              <a:off x="0" y="6446880"/>
              <a:ext cx="9144000" cy="420600"/>
            </a:xfrm>
            <a:prstGeom prst="rect">
              <a:avLst/>
            </a:prstGeom>
            <a:solidFill>
              <a:srgbClr val="003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0" y="6446880"/>
              <a:ext cx="91440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2600"/>
              <a:buFont typeface="Helvetica Neue"/>
              <a:buNone/>
              <a:defRPr sz="26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44600" y="1374480"/>
            <a:ext cx="82296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180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364600" y="6507000"/>
            <a:ext cx="574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Verdana"/>
                <a:cs typeface="Calibri" panose="020F0502020204030204" pitchFamily="34" charset="0"/>
                <a:sym typeface="Verdan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buNone/>
              <a:defRPr sz="1100" b="0" i="0" u="none" strike="noStrike" cap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de-DE" smtClean="0"/>
              <a:pPr/>
              <a:t>‹Nr.›</a:t>
            </a:fld>
            <a:endParaRPr lang="de-DE">
              <a:solidFill>
                <a:srgbClr val="000000"/>
              </a:solidFill>
              <a:ea typeface="Times New Roman"/>
              <a:sym typeface="Times New Roman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80960" y="6552000"/>
            <a:ext cx="69087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0675" bIns="0" anchor="t" anchorCtr="0">
            <a:noAutofit/>
          </a:bodyPr>
          <a:lstStyle/>
          <a:p>
            <a:pPr marL="39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Patrick Schäfer et al. – </a:t>
            </a:r>
            <a:r>
              <a:rPr lang="de-DE" sz="1200" dirty="0" err="1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ClaSP</a:t>
            </a:r>
            <a:r>
              <a:rPr lang="de-DE" sz="12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– Time Series Segmentation</a:t>
            </a:r>
            <a:endParaRPr sz="1200" i="0" u="none" strike="noStrike" cap="none" dirty="0">
              <a:solidFill>
                <a:srgbClr val="000000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0" y="6427800"/>
            <a:ext cx="9144000" cy="1500"/>
          </a:xfrm>
          <a:prstGeom prst="straightConnector1">
            <a:avLst/>
          </a:prstGeom>
          <a:noFill/>
          <a:ln w="38150" cap="flat" cmpd="sng">
            <a:solidFill>
              <a:srgbClr val="BACAD3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78" name="Google Shape;78;p14"/>
          <p:cNvGrpSpPr/>
          <p:nvPr/>
        </p:nvGrpSpPr>
        <p:grpSpPr>
          <a:xfrm>
            <a:off x="444600" y="1239840"/>
            <a:ext cx="8229600" cy="38100"/>
            <a:chOff x="444600" y="1239840"/>
            <a:chExt cx="8229600" cy="38100"/>
          </a:xfrm>
        </p:grpSpPr>
        <p:sp>
          <p:nvSpPr>
            <p:cNvPr id="79" name="Google Shape;79;p14"/>
            <p:cNvSpPr/>
            <p:nvPr/>
          </p:nvSpPr>
          <p:spPr>
            <a:xfrm>
              <a:off x="444600" y="1239840"/>
              <a:ext cx="8229600" cy="38100"/>
            </a:xfrm>
            <a:prstGeom prst="rect">
              <a:avLst/>
            </a:prstGeom>
            <a:solidFill>
              <a:srgbClr val="003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44600" y="1239840"/>
              <a:ext cx="8229600" cy="3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3" r:id="rId2"/>
    <p:sldLayoutId id="2147483664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906639" y="2777490"/>
            <a:ext cx="7861715" cy="215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132100" bIns="50750" anchor="b" anchorCtr="0">
            <a:noAutofit/>
          </a:bodyPr>
          <a:lstStyle/>
          <a:p>
            <a:pPr marL="39600" lvl="0"/>
            <a:r>
              <a:rPr lang="de-DE" sz="3300" dirty="0" err="1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ClaSP</a:t>
            </a:r>
            <a:r>
              <a:rPr lang="de-DE" sz="33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– Time Series Segmentation</a:t>
            </a:r>
            <a:br>
              <a:rPr lang="de-DE" sz="33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20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CIKM2021, 1-5 November 2021, Online</a:t>
            </a:r>
          </a:p>
          <a:p>
            <a:pPr marL="39600" lvl="0"/>
            <a:endParaRPr lang="de-DE" sz="2000" dirty="0">
              <a:solidFill>
                <a:srgbClr val="FFFFFF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39600"/>
            <a:r>
              <a:rPr lang="de-DE" sz="2400" u="sng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Patrick Schäfer</a:t>
            </a:r>
            <a:r>
              <a:rPr lang="de-DE" sz="24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, Arik </a:t>
            </a:r>
            <a:r>
              <a:rPr lang="de-DE" sz="2400" dirty="0" err="1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Ermshaus</a:t>
            </a:r>
            <a:r>
              <a:rPr lang="de-DE" sz="2400" dirty="0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, Ulf Leser</a:t>
            </a:r>
          </a:p>
        </p:txBody>
      </p:sp>
      <p:sp>
        <p:nvSpPr>
          <p:cNvPr id="146" name="Google Shape;146;p27"/>
          <p:cNvSpPr txBox="1"/>
          <p:nvPr/>
        </p:nvSpPr>
        <p:spPr>
          <a:xfrm>
            <a:off x="994410" y="4700950"/>
            <a:ext cx="7861715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132100" bIns="50750" anchor="t" anchorCtr="0">
            <a:noAutofit/>
          </a:bodyPr>
          <a:lstStyle/>
          <a:p>
            <a:pPr marL="3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0" i="0" u="none" strike="noStrike" cap="none" dirty="0">
              <a:solidFill>
                <a:srgbClr val="FFFFFF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  <a:p>
            <a:pPr marL="39600" marR="0" lvl="0" indent="0" algn="l" rtl="0">
              <a:lnSpc>
                <a:spcPct val="100000"/>
              </a:lnSpc>
              <a:spcBef>
                <a:spcPts val="598"/>
              </a:spcBef>
              <a:spcAft>
                <a:spcPts val="0"/>
              </a:spcAft>
              <a:buNone/>
            </a:pPr>
            <a:endParaRPr sz="2600" dirty="0">
              <a:solidFill>
                <a:srgbClr val="FFFFFF"/>
              </a:solidFill>
              <a:latin typeface="Calibri" panose="020F0502020204030204" pitchFamily="34" charset="0"/>
              <a:ea typeface="Verdana"/>
              <a:cs typeface="Calibri" panose="020F0502020204030204" pitchFamily="34" charset="0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Approach: Self Supervision &amp; Classification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19097" y="1756181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Extract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Subsequences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5228845" y="1457510"/>
            <a:ext cx="0" cy="27241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4541958" y="3092329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77EF4A4-2D84-0847-8549-196E506623B9}"/>
              </a:ext>
            </a:extLst>
          </p:cNvPr>
          <p:cNvCxnSpPr/>
          <p:nvPr/>
        </p:nvCxnSpPr>
        <p:spPr>
          <a:xfrm>
            <a:off x="523803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4B0D8BF-3CE0-994A-946B-8F68E4512872}"/>
              </a:ext>
            </a:extLst>
          </p:cNvPr>
          <p:cNvCxnSpPr/>
          <p:nvPr/>
        </p:nvCxnSpPr>
        <p:spPr>
          <a:xfrm>
            <a:off x="621339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D22D776-3BEF-F54F-8456-6CE07B18C7DB}"/>
              </a:ext>
            </a:extLst>
          </p:cNvPr>
          <p:cNvCxnSpPr/>
          <p:nvPr/>
        </p:nvCxnSpPr>
        <p:spPr>
          <a:xfrm>
            <a:off x="735131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85110BE-A9E2-DC48-8013-220BC087F339}"/>
              </a:ext>
            </a:extLst>
          </p:cNvPr>
          <p:cNvGrpSpPr/>
          <p:nvPr/>
        </p:nvGrpSpPr>
        <p:grpSpPr>
          <a:xfrm>
            <a:off x="4224433" y="1453677"/>
            <a:ext cx="4219654" cy="3551289"/>
            <a:chOff x="4224433" y="1453677"/>
            <a:chExt cx="4219654" cy="3551289"/>
          </a:xfrm>
        </p:grpSpPr>
        <p:cxnSp>
          <p:nvCxnSpPr>
            <p:cNvPr id="36" name="Google Shape;181;p29">
              <a:extLst>
                <a:ext uri="{FF2B5EF4-FFF2-40B4-BE49-F238E27FC236}">
                  <a16:creationId xmlns:a16="http://schemas.microsoft.com/office/drawing/2014/main" id="{54947602-D4CC-3B45-9863-AEE780768E4F}"/>
                </a:ext>
              </a:extLst>
            </p:cNvPr>
            <p:cNvCxnSpPr>
              <a:cxnSpLocks/>
            </p:cNvCxnSpPr>
            <p:nvPr/>
          </p:nvCxnSpPr>
          <p:spPr>
            <a:xfrm>
              <a:off x="6223764" y="1453677"/>
              <a:ext cx="0" cy="355128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54526EB-3874-FD47-BEB3-4E847170DD1D}"/>
                </a:ext>
              </a:extLst>
            </p:cNvPr>
            <p:cNvSpPr/>
            <p:nvPr/>
          </p:nvSpPr>
          <p:spPr>
            <a:xfrm rot="16200000">
              <a:off x="5525963" y="3092329"/>
              <a:ext cx="9428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2. split</a:t>
              </a:r>
              <a:endParaRPr lang="en-GB" sz="2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1EF3465-83BB-0A48-BBAA-68D857D6789E}"/>
                </a:ext>
              </a:extLst>
            </p:cNvPr>
            <p:cNvSpPr txBox="1"/>
            <p:nvPr/>
          </p:nvSpPr>
          <p:spPr>
            <a:xfrm>
              <a:off x="4224433" y="4450968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	  0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FA27D18-EED0-3743-84DD-07C2BA96831C}"/>
                </a:ext>
              </a:extLst>
            </p:cNvPr>
            <p:cNvSpPr txBox="1"/>
            <p:nvPr/>
          </p:nvSpPr>
          <p:spPr>
            <a:xfrm>
              <a:off x="6671113" y="4450968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	  1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0657CC1-0C96-DF43-BA0F-6CB81077D6FB}"/>
              </a:ext>
            </a:extLst>
          </p:cNvPr>
          <p:cNvGrpSpPr/>
          <p:nvPr/>
        </p:nvGrpSpPr>
        <p:grpSpPr>
          <a:xfrm>
            <a:off x="4224433" y="1428406"/>
            <a:ext cx="4219654" cy="4308755"/>
            <a:chOff x="4224433" y="1428406"/>
            <a:chExt cx="4219654" cy="4308755"/>
          </a:xfrm>
        </p:grpSpPr>
        <p:cxnSp>
          <p:nvCxnSpPr>
            <p:cNvPr id="46" name="Google Shape;181;p29">
              <a:extLst>
                <a:ext uri="{FF2B5EF4-FFF2-40B4-BE49-F238E27FC236}">
                  <a16:creationId xmlns:a16="http://schemas.microsoft.com/office/drawing/2014/main" id="{20061324-38BB-FC46-82A3-6F33BAE8BEE0}"/>
                </a:ext>
              </a:extLst>
            </p:cNvPr>
            <p:cNvCxnSpPr>
              <a:cxnSpLocks/>
            </p:cNvCxnSpPr>
            <p:nvPr/>
          </p:nvCxnSpPr>
          <p:spPr>
            <a:xfrm>
              <a:off x="7359894" y="1428406"/>
              <a:ext cx="0" cy="4144825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23A4EAFA-97E9-A540-9FF9-97784E62D368}"/>
                </a:ext>
              </a:extLst>
            </p:cNvPr>
            <p:cNvSpPr/>
            <p:nvPr/>
          </p:nvSpPr>
          <p:spPr>
            <a:xfrm rot="16200000">
              <a:off x="6683310" y="3092328"/>
              <a:ext cx="9428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3. split</a:t>
              </a:r>
              <a:endParaRPr lang="en-GB" sz="2200" dirty="0"/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FCE2EA3E-D8F7-E844-AF23-6F6A32351870}"/>
                </a:ext>
              </a:extLst>
            </p:cNvPr>
            <p:cNvSpPr txBox="1"/>
            <p:nvPr/>
          </p:nvSpPr>
          <p:spPr>
            <a:xfrm>
              <a:off x="4224433" y="5183163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	  0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A840EA3A-19A8-A342-8DA2-1DA9C8FDA128}"/>
                </a:ext>
              </a:extLst>
            </p:cNvPr>
            <p:cNvSpPr txBox="1"/>
            <p:nvPr/>
          </p:nvSpPr>
          <p:spPr>
            <a:xfrm>
              <a:off x="6671113" y="5183163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GB" sz="3000" b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	  1</a:t>
              </a:r>
            </a:p>
          </p:txBody>
        </p:sp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C510AEC7-21D8-BD45-8F78-E40BBB26B128}"/>
              </a:ext>
            </a:extLst>
          </p:cNvPr>
          <p:cNvSpPr/>
          <p:nvPr/>
        </p:nvSpPr>
        <p:spPr>
          <a:xfrm>
            <a:off x="3669843" y="3868450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E7F75FA2-CA21-C941-9639-8D78EB753C6D}"/>
              </a:ext>
            </a:extLst>
          </p:cNvPr>
          <p:cNvSpPr/>
          <p:nvPr/>
        </p:nvSpPr>
        <p:spPr>
          <a:xfrm>
            <a:off x="3698108" y="4574078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1E10EE0-1F6A-8A42-BB56-68FD73B27009}"/>
              </a:ext>
            </a:extLst>
          </p:cNvPr>
          <p:cNvSpPr/>
          <p:nvPr/>
        </p:nvSpPr>
        <p:spPr>
          <a:xfrm>
            <a:off x="3704952" y="5253577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11B21D18-8475-F44C-B346-EBCA8FFED7E7}"/>
              </a:ext>
            </a:extLst>
          </p:cNvPr>
          <p:cNvGrpSpPr/>
          <p:nvPr/>
        </p:nvGrpSpPr>
        <p:grpSpPr>
          <a:xfrm>
            <a:off x="6602482" y="5634338"/>
            <a:ext cx="1772974" cy="400110"/>
            <a:chOff x="4461896" y="4685160"/>
            <a:chExt cx="1772974" cy="400110"/>
          </a:xfrm>
        </p:grpSpPr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FFECCB23-77BD-E545-AC50-22F9BD4DA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693920"/>
              <a:ext cx="581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D7EFB3C0-A5CD-374A-B8BB-B08D57AE3F21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64" y="4693920"/>
              <a:ext cx="546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79E0FA18-474A-204C-A20D-B216A55DB090}"/>
                </a:ext>
              </a:extLst>
            </p:cNvPr>
            <p:cNvSpPr txBox="1"/>
            <p:nvPr/>
          </p:nvSpPr>
          <p:spPr>
            <a:xfrm>
              <a:off x="4461896" y="4685160"/>
              <a:ext cx="1772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Left 0   </a:t>
              </a:r>
              <a:r>
                <a:rPr lang="en-GB" sz="2000" b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76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feld 43">
            <a:extLst>
              <a:ext uri="{FF2B5EF4-FFF2-40B4-BE49-F238E27FC236}">
                <a16:creationId xmlns:a16="http://schemas.microsoft.com/office/drawing/2014/main" id="{C0902E89-42E7-F943-82AD-16EF65784494}"/>
              </a:ext>
            </a:extLst>
          </p:cNvPr>
          <p:cNvSpPr txBox="1"/>
          <p:nvPr/>
        </p:nvSpPr>
        <p:spPr>
          <a:xfrm>
            <a:off x="422443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GB" sz="3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Approach: Self Supervision &amp; Classification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43229" y="1898123"/>
            <a:ext cx="396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5228845" y="1450742"/>
            <a:ext cx="0" cy="4377512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4541958" y="3218963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FFC6265-76F4-A245-9B9F-49745D9AF7FD}"/>
              </a:ext>
            </a:extLst>
          </p:cNvPr>
          <p:cNvSpPr txBox="1"/>
          <p:nvPr/>
        </p:nvSpPr>
        <p:spPr>
          <a:xfrm>
            <a:off x="203627" y="4631686"/>
            <a:ext cx="3556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5. Train &amp; Validate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   a Classifier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D83FFB7-E7F2-9243-BBFF-D1C516AAE5AA}"/>
              </a:ext>
            </a:extLst>
          </p:cNvPr>
          <p:cNvSpPr txBox="1"/>
          <p:nvPr/>
        </p:nvSpPr>
        <p:spPr>
          <a:xfrm>
            <a:off x="5252264" y="5828254"/>
            <a:ext cx="2675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Score=3/4=75%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0D3AC2E-45E2-3145-9D8F-C286D62B7065}"/>
              </a:ext>
            </a:extLst>
          </p:cNvPr>
          <p:cNvSpPr txBox="1"/>
          <p:nvPr/>
        </p:nvSpPr>
        <p:spPr>
          <a:xfrm>
            <a:off x="667111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06313F-9EAE-B047-8419-6B02F86C6AEE}"/>
              </a:ext>
            </a:extLst>
          </p:cNvPr>
          <p:cNvSpPr txBox="1"/>
          <p:nvPr/>
        </p:nvSpPr>
        <p:spPr>
          <a:xfrm>
            <a:off x="4256747" y="4303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/>
              <p:nvPr/>
            </p:nvSpPr>
            <p:spPr>
              <a:xfrm>
                <a:off x="5298991" y="4283269"/>
                <a:ext cx="3690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991" y="4283269"/>
                <a:ext cx="36901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feld 35">
            <a:extLst>
              <a:ext uri="{FF2B5EF4-FFF2-40B4-BE49-F238E27FC236}">
                <a16:creationId xmlns:a16="http://schemas.microsoft.com/office/drawing/2014/main" id="{4C86FEF6-809E-F640-9FD0-FED24CD84EA8}"/>
              </a:ext>
            </a:extLst>
          </p:cNvPr>
          <p:cNvSpPr txBox="1"/>
          <p:nvPr/>
        </p:nvSpPr>
        <p:spPr>
          <a:xfrm>
            <a:off x="6705307" y="431374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A316DB-051C-DA44-80A1-17DC9D077873}"/>
              </a:ext>
            </a:extLst>
          </p:cNvPr>
          <p:cNvSpPr txBox="1"/>
          <p:nvPr/>
        </p:nvSpPr>
        <p:spPr>
          <a:xfrm>
            <a:off x="7792427" y="432390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B2B9ED6-2014-134E-8B05-AEF4CF94A2C3}"/>
              </a:ext>
            </a:extLst>
          </p:cNvPr>
          <p:cNvCxnSpPr/>
          <p:nvPr/>
        </p:nvCxnSpPr>
        <p:spPr>
          <a:xfrm>
            <a:off x="523803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Google Shape;282;p34">
            <a:extLst>
              <a:ext uri="{FF2B5EF4-FFF2-40B4-BE49-F238E27FC236}">
                <a16:creationId xmlns:a16="http://schemas.microsoft.com/office/drawing/2014/main" id="{9BDC46BB-E812-2044-97B3-78109C8D23DF}"/>
              </a:ext>
            </a:extLst>
          </p:cNvPr>
          <p:cNvSpPr txBox="1"/>
          <p:nvPr/>
        </p:nvSpPr>
        <p:spPr>
          <a:xfrm>
            <a:off x="5252264" y="5205117"/>
            <a:ext cx="43245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First two samples have </a:t>
            </a:r>
            <a:r>
              <a:rPr lang="en-GB" sz="1800" b="1" dirty="0">
                <a:solidFill>
                  <a:schemeClr val="bg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similar statistical properties </a:t>
            </a: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thus classifier confuses these</a:t>
            </a:r>
          </a:p>
        </p:txBody>
      </p:sp>
      <p:sp>
        <p:nvSpPr>
          <p:cNvPr id="11" name="Rahmen 10">
            <a:extLst>
              <a:ext uri="{FF2B5EF4-FFF2-40B4-BE49-F238E27FC236}">
                <a16:creationId xmlns:a16="http://schemas.microsoft.com/office/drawing/2014/main" id="{192161FB-15AE-B143-A836-9C9BC080BFF4}"/>
              </a:ext>
            </a:extLst>
          </p:cNvPr>
          <p:cNvSpPr/>
          <p:nvPr/>
        </p:nvSpPr>
        <p:spPr>
          <a:xfrm>
            <a:off x="4124797" y="3830465"/>
            <a:ext cx="1673755" cy="127589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276D858-52A8-634C-BD16-83ACE9D0C040}"/>
              </a:ext>
            </a:extLst>
          </p:cNvPr>
          <p:cNvSpPr/>
          <p:nvPr/>
        </p:nvSpPr>
        <p:spPr>
          <a:xfrm>
            <a:off x="3522697" y="3872701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EA63EBEE-D6F2-4C42-822B-502E499BDED3}"/>
              </a:ext>
            </a:extLst>
          </p:cNvPr>
          <p:cNvSpPr/>
          <p:nvPr/>
        </p:nvSpPr>
        <p:spPr>
          <a:xfrm>
            <a:off x="3535937" y="4675471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471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Pipeline: Self Supervision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43229" y="1898123"/>
            <a:ext cx="396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6223764" y="1453677"/>
            <a:ext cx="0" cy="41448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5563942" y="3157708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0902E89-42E7-F943-82AD-16EF65784494}"/>
              </a:ext>
            </a:extLst>
          </p:cNvPr>
          <p:cNvSpPr txBox="1"/>
          <p:nvPr/>
        </p:nvSpPr>
        <p:spPr>
          <a:xfrm>
            <a:off x="422443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0D3AC2E-45E2-3145-9D8F-C286D62B7065}"/>
              </a:ext>
            </a:extLst>
          </p:cNvPr>
          <p:cNvSpPr txBox="1"/>
          <p:nvPr/>
        </p:nvSpPr>
        <p:spPr>
          <a:xfrm>
            <a:off x="667111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06313F-9EAE-B047-8419-6B02F86C6AEE}"/>
              </a:ext>
            </a:extLst>
          </p:cNvPr>
          <p:cNvSpPr txBox="1"/>
          <p:nvPr/>
        </p:nvSpPr>
        <p:spPr>
          <a:xfrm>
            <a:off x="4256747" y="4303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/>
              <p:nvPr/>
            </p:nvSpPr>
            <p:spPr>
              <a:xfrm>
                <a:off x="5292904" y="4299683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04" y="4299683"/>
                <a:ext cx="36901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feld 35">
            <a:extLst>
              <a:ext uri="{FF2B5EF4-FFF2-40B4-BE49-F238E27FC236}">
                <a16:creationId xmlns:a16="http://schemas.microsoft.com/office/drawing/2014/main" id="{4C86FEF6-809E-F640-9FD0-FED24CD84EA8}"/>
              </a:ext>
            </a:extLst>
          </p:cNvPr>
          <p:cNvSpPr txBox="1"/>
          <p:nvPr/>
        </p:nvSpPr>
        <p:spPr>
          <a:xfrm>
            <a:off x="6705307" y="431374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DA316DB-051C-DA44-80A1-17DC9D077873}"/>
              </a:ext>
            </a:extLst>
          </p:cNvPr>
          <p:cNvSpPr txBox="1"/>
          <p:nvPr/>
        </p:nvSpPr>
        <p:spPr>
          <a:xfrm>
            <a:off x="7792427" y="432390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5E26A08-FF59-9646-BC9A-E1E0E956BE42}"/>
              </a:ext>
            </a:extLst>
          </p:cNvPr>
          <p:cNvCxnSpPr/>
          <p:nvPr/>
        </p:nvCxnSpPr>
        <p:spPr>
          <a:xfrm>
            <a:off x="621339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63362B0-7BE9-454E-811C-53EA52D9D8FC}"/>
              </a:ext>
            </a:extLst>
          </p:cNvPr>
          <p:cNvSpPr txBox="1"/>
          <p:nvPr/>
        </p:nvSpPr>
        <p:spPr>
          <a:xfrm>
            <a:off x="6213391" y="5845111"/>
            <a:ext cx="2871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Score=4/4=100%</a:t>
            </a:r>
          </a:p>
        </p:txBody>
      </p:sp>
      <p:sp>
        <p:nvSpPr>
          <p:cNvPr id="43" name="Google Shape;282;p34">
            <a:extLst>
              <a:ext uri="{FF2B5EF4-FFF2-40B4-BE49-F238E27FC236}">
                <a16:creationId xmlns:a16="http://schemas.microsoft.com/office/drawing/2014/main" id="{5ECFCE26-1A40-7D4F-9A73-FB6D27E8E07C}"/>
              </a:ext>
            </a:extLst>
          </p:cNvPr>
          <p:cNvSpPr txBox="1"/>
          <p:nvPr/>
        </p:nvSpPr>
        <p:spPr>
          <a:xfrm>
            <a:off x="6379103" y="5203825"/>
            <a:ext cx="43245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Classifier is correct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7DEAF2EC-52E5-1144-96FC-722B09BE9B77}"/>
              </a:ext>
            </a:extLst>
          </p:cNvPr>
          <p:cNvSpPr txBox="1"/>
          <p:nvPr/>
        </p:nvSpPr>
        <p:spPr>
          <a:xfrm>
            <a:off x="203627" y="4631686"/>
            <a:ext cx="3556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5. Train &amp; Validate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   a Classifier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82509978-DD7F-4542-BDF0-568819B21ED1}"/>
              </a:ext>
            </a:extLst>
          </p:cNvPr>
          <p:cNvSpPr/>
          <p:nvPr/>
        </p:nvSpPr>
        <p:spPr>
          <a:xfrm>
            <a:off x="3522697" y="3872701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718E8F7-FFE8-8841-8559-81555648ED11}"/>
              </a:ext>
            </a:extLst>
          </p:cNvPr>
          <p:cNvSpPr/>
          <p:nvPr/>
        </p:nvSpPr>
        <p:spPr>
          <a:xfrm>
            <a:off x="3535937" y="4675471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2217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Pipeline: Self Supervision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43229" y="1898123"/>
            <a:ext cx="396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7359894" y="1428406"/>
            <a:ext cx="0" cy="414482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6700072" y="3132437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0902E89-42E7-F943-82AD-16EF65784494}"/>
              </a:ext>
            </a:extLst>
          </p:cNvPr>
          <p:cNvSpPr txBox="1"/>
          <p:nvPr/>
        </p:nvSpPr>
        <p:spPr>
          <a:xfrm>
            <a:off x="422443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0D3AC2E-45E2-3145-9D8F-C286D62B7065}"/>
              </a:ext>
            </a:extLst>
          </p:cNvPr>
          <p:cNvSpPr txBox="1"/>
          <p:nvPr/>
        </p:nvSpPr>
        <p:spPr>
          <a:xfrm>
            <a:off x="6671113" y="455236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3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1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106313F-9EAE-B047-8419-6B02F86C6AEE}"/>
              </a:ext>
            </a:extLst>
          </p:cNvPr>
          <p:cNvSpPr txBox="1"/>
          <p:nvPr/>
        </p:nvSpPr>
        <p:spPr>
          <a:xfrm>
            <a:off x="4256747" y="4303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/>
              <p:nvPr/>
            </p:nvSpPr>
            <p:spPr>
              <a:xfrm>
                <a:off x="5292904" y="4279363"/>
                <a:ext cx="3690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1CBED8D-32DF-6846-A654-EA5BBBA25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904" y="4279363"/>
                <a:ext cx="36901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C86FEF6-809E-F640-9FD0-FED24CD84EA8}"/>
                  </a:ext>
                </a:extLst>
              </p:cNvPr>
              <p:cNvSpPr txBox="1"/>
              <p:nvPr/>
            </p:nvSpPr>
            <p:spPr>
              <a:xfrm>
                <a:off x="6684987" y="4293429"/>
                <a:ext cx="369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4C86FEF6-809E-F640-9FD0-FED24CD84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987" y="4293429"/>
                <a:ext cx="36901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feld 37">
            <a:extLst>
              <a:ext uri="{FF2B5EF4-FFF2-40B4-BE49-F238E27FC236}">
                <a16:creationId xmlns:a16="http://schemas.microsoft.com/office/drawing/2014/main" id="{2DA316DB-051C-DA44-80A1-17DC9D077873}"/>
              </a:ext>
            </a:extLst>
          </p:cNvPr>
          <p:cNvSpPr txBox="1"/>
          <p:nvPr/>
        </p:nvSpPr>
        <p:spPr>
          <a:xfrm>
            <a:off x="7772107" y="4303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=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C425D7C5-62C6-2D46-BA27-70FDD2F6446D}"/>
              </a:ext>
            </a:extLst>
          </p:cNvPr>
          <p:cNvCxnSpPr/>
          <p:nvPr/>
        </p:nvCxnSpPr>
        <p:spPr>
          <a:xfrm>
            <a:off x="735131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3ED5A098-2DAB-B54D-BA88-7BAD05CFB900}"/>
              </a:ext>
            </a:extLst>
          </p:cNvPr>
          <p:cNvSpPr txBox="1"/>
          <p:nvPr/>
        </p:nvSpPr>
        <p:spPr>
          <a:xfrm>
            <a:off x="6382456" y="5831637"/>
            <a:ext cx="2675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Score=3/4=75%</a:t>
            </a:r>
          </a:p>
        </p:txBody>
      </p:sp>
      <p:sp>
        <p:nvSpPr>
          <p:cNvPr id="43" name="Google Shape;282;p34">
            <a:extLst>
              <a:ext uri="{FF2B5EF4-FFF2-40B4-BE49-F238E27FC236}">
                <a16:creationId xmlns:a16="http://schemas.microsoft.com/office/drawing/2014/main" id="{B04A1B74-C09F-9C4E-91C3-D57316EE37A4}"/>
              </a:ext>
            </a:extLst>
          </p:cNvPr>
          <p:cNvSpPr txBox="1"/>
          <p:nvPr/>
        </p:nvSpPr>
        <p:spPr>
          <a:xfrm>
            <a:off x="7336916" y="5182377"/>
            <a:ext cx="43245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Classifier confuses </a:t>
            </a:r>
            <a:b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GB" sz="1800" dirty="0">
                <a:solidFill>
                  <a:schemeClr val="tx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last two samples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0E529865-3D4B-9D4F-8128-844239D5A31F}"/>
              </a:ext>
            </a:extLst>
          </p:cNvPr>
          <p:cNvSpPr txBox="1"/>
          <p:nvPr/>
        </p:nvSpPr>
        <p:spPr>
          <a:xfrm>
            <a:off x="203627" y="4631686"/>
            <a:ext cx="3556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5. Train &amp; Validate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   a Classifier</a:t>
            </a:r>
          </a:p>
        </p:txBody>
      </p:sp>
      <p:sp>
        <p:nvSpPr>
          <p:cNvPr id="47" name="Rahmen 46">
            <a:extLst>
              <a:ext uri="{FF2B5EF4-FFF2-40B4-BE49-F238E27FC236}">
                <a16:creationId xmlns:a16="http://schemas.microsoft.com/office/drawing/2014/main" id="{A62E08DE-BDA5-5141-BBAF-58A9A387792C}"/>
              </a:ext>
            </a:extLst>
          </p:cNvPr>
          <p:cNvSpPr/>
          <p:nvPr/>
        </p:nvSpPr>
        <p:spPr>
          <a:xfrm>
            <a:off x="6571447" y="3818274"/>
            <a:ext cx="1673755" cy="1275893"/>
          </a:xfrm>
          <a:prstGeom prst="frame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0F50FCB9-5678-D641-A00A-40F112ADE8A9}"/>
              </a:ext>
            </a:extLst>
          </p:cNvPr>
          <p:cNvSpPr/>
          <p:nvPr/>
        </p:nvSpPr>
        <p:spPr>
          <a:xfrm>
            <a:off x="3522697" y="3872701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C74897F0-A57A-8145-B678-DAA7270A36C4}"/>
              </a:ext>
            </a:extLst>
          </p:cNvPr>
          <p:cNvSpPr/>
          <p:nvPr/>
        </p:nvSpPr>
        <p:spPr>
          <a:xfrm>
            <a:off x="3535937" y="4675471"/>
            <a:ext cx="4956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825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695251E-939A-C84A-9117-F8CC5D30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ClaSP - Classification Score Profile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441B2-55CC-9248-B404-7507FCE5CE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5" name="Google Shape;286;p34">
            <a:extLst>
              <a:ext uri="{FF2B5EF4-FFF2-40B4-BE49-F238E27FC236}">
                <a16:creationId xmlns:a16="http://schemas.microsoft.com/office/drawing/2014/main" id="{4A272A8A-C0C3-D543-ADE2-DEF805E6AA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" y="3851025"/>
            <a:ext cx="8193550" cy="2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87;p34">
            <a:extLst>
              <a:ext uri="{FF2B5EF4-FFF2-40B4-BE49-F238E27FC236}">
                <a16:creationId xmlns:a16="http://schemas.microsoft.com/office/drawing/2014/main" id="{8FA7435D-F1FD-304F-B60F-1AEEFD6617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375" y="1700999"/>
            <a:ext cx="8193550" cy="206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288;p34">
            <a:extLst>
              <a:ext uri="{FF2B5EF4-FFF2-40B4-BE49-F238E27FC236}">
                <a16:creationId xmlns:a16="http://schemas.microsoft.com/office/drawing/2014/main" id="{51D6BC2B-34EB-BA4F-A09F-FED75AE7952A}"/>
              </a:ext>
            </a:extLst>
          </p:cNvPr>
          <p:cNvCxnSpPr/>
          <p:nvPr/>
        </p:nvCxnSpPr>
        <p:spPr>
          <a:xfrm>
            <a:off x="4693088" y="1572073"/>
            <a:ext cx="24300" cy="3374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289;p34">
            <a:extLst>
              <a:ext uri="{FF2B5EF4-FFF2-40B4-BE49-F238E27FC236}">
                <a16:creationId xmlns:a16="http://schemas.microsoft.com/office/drawing/2014/main" id="{FD01D23A-B111-2441-9F0A-8CDD80B573A3}"/>
              </a:ext>
            </a:extLst>
          </p:cNvPr>
          <p:cNvCxnSpPr/>
          <p:nvPr/>
        </p:nvCxnSpPr>
        <p:spPr>
          <a:xfrm>
            <a:off x="5531288" y="1572073"/>
            <a:ext cx="6000" cy="3391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90;p34">
            <a:extLst>
              <a:ext uri="{FF2B5EF4-FFF2-40B4-BE49-F238E27FC236}">
                <a16:creationId xmlns:a16="http://schemas.microsoft.com/office/drawing/2014/main" id="{D250DEBB-3082-8844-A407-0B7F3BEDDBE2}"/>
              </a:ext>
            </a:extLst>
          </p:cNvPr>
          <p:cNvSpPr txBox="1"/>
          <p:nvPr/>
        </p:nvSpPr>
        <p:spPr>
          <a:xfrm>
            <a:off x="2539432" y="4968780"/>
            <a:ext cx="4616679" cy="1597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Insight: S</a:t>
            </a:r>
            <a:r>
              <a:rPr lang="en-GB" sz="1800" dirty="0"/>
              <a:t>core is </a:t>
            </a:r>
            <a:r>
              <a:rPr lang="en-GB" sz="1800" b="1" dirty="0">
                <a:solidFill>
                  <a:schemeClr val="accent1"/>
                </a:solidFill>
              </a:rPr>
              <a:t>highest</a:t>
            </a:r>
            <a:r>
              <a:rPr lang="en-GB" sz="1800" dirty="0"/>
              <a:t>, if a split produces </a:t>
            </a:r>
            <a:r>
              <a:rPr lang="en-GB" sz="1800" b="1" dirty="0">
                <a:solidFill>
                  <a:schemeClr val="accent1"/>
                </a:solidFill>
              </a:rPr>
              <a:t>regions with distinguishable properties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This corresponds to </a:t>
            </a:r>
            <a:r>
              <a:rPr lang="en-GB" sz="1800" b="1" dirty="0">
                <a:solidFill>
                  <a:schemeClr val="accent1"/>
                </a:solidFill>
              </a:rPr>
              <a:t>changes </a:t>
            </a:r>
            <a:r>
              <a:rPr lang="en-GB" sz="1800" dirty="0">
                <a:solidFill>
                  <a:schemeClr val="tx1"/>
                </a:solidFill>
              </a:rPr>
              <a:t>in the underlying state</a:t>
            </a:r>
          </a:p>
        </p:txBody>
      </p:sp>
      <p:sp>
        <p:nvSpPr>
          <p:cNvPr id="21" name="Google Shape;294;p34">
            <a:extLst>
              <a:ext uri="{FF2B5EF4-FFF2-40B4-BE49-F238E27FC236}">
                <a16:creationId xmlns:a16="http://schemas.microsoft.com/office/drawing/2014/main" id="{DD4884B7-934A-AB4F-A136-4EE6F91E78A0}"/>
              </a:ext>
            </a:extLst>
          </p:cNvPr>
          <p:cNvSpPr txBox="1"/>
          <p:nvPr/>
        </p:nvSpPr>
        <p:spPr>
          <a:xfrm>
            <a:off x="441360" y="1408974"/>
            <a:ext cx="3070020" cy="5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latin typeface="Helvetica Neue"/>
                <a:ea typeface="Helvetica Neue"/>
                <a:cs typeface="Helvetica Neue"/>
                <a:sym typeface="Helvetica Neue"/>
              </a:rPr>
              <a:t>Plot scores for all splits</a:t>
            </a:r>
          </a:p>
        </p:txBody>
      </p:sp>
    </p:spTree>
    <p:extLst>
      <p:ext uri="{BB962C8B-B14F-4D97-AF65-F5344CB8AC3E}">
        <p14:creationId xmlns:p14="http://schemas.microsoft.com/office/powerpoint/2010/main" val="2383148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ClaSP - Pipeline and Design Options</a:t>
            </a:r>
          </a:p>
        </p:txBody>
      </p:sp>
      <p:sp>
        <p:nvSpPr>
          <p:cNvPr id="357" name="Google Shape;357;p38"/>
          <p:cNvSpPr/>
          <p:nvPr/>
        </p:nvSpPr>
        <p:spPr>
          <a:xfrm>
            <a:off x="519650" y="1507327"/>
            <a:ext cx="1398900" cy="8421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Time Series of length n</a:t>
            </a:r>
          </a:p>
        </p:txBody>
      </p:sp>
      <p:sp>
        <p:nvSpPr>
          <p:cNvPr id="358" name="Google Shape;358;p38"/>
          <p:cNvSpPr/>
          <p:nvPr/>
        </p:nvSpPr>
        <p:spPr>
          <a:xfrm>
            <a:off x="6717474" y="3396573"/>
            <a:ext cx="2207900" cy="706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Classifier: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k-NN  ED</a:t>
            </a:r>
          </a:p>
        </p:txBody>
      </p:sp>
      <p:sp>
        <p:nvSpPr>
          <p:cNvPr id="359" name="Google Shape;359;p38"/>
          <p:cNvSpPr/>
          <p:nvPr/>
        </p:nvSpPr>
        <p:spPr>
          <a:xfrm>
            <a:off x="6712710" y="4482437"/>
            <a:ext cx="2212664" cy="706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Scoring Function: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ROC / AUC</a:t>
            </a:r>
          </a:p>
        </p:txBody>
      </p:sp>
      <p:sp>
        <p:nvSpPr>
          <p:cNvPr id="362" name="Google Shape;362;p38"/>
          <p:cNvSpPr/>
          <p:nvPr/>
        </p:nvSpPr>
        <p:spPr>
          <a:xfrm>
            <a:off x="3341010" y="3346363"/>
            <a:ext cx="2430300" cy="8421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fit and evaluate </a:t>
            </a:r>
            <a:r>
              <a:rPr lang="en-GB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Classifier on each split</a:t>
            </a:r>
            <a:endParaRPr lang="en-GB"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3356850" y="1170000"/>
            <a:ext cx="2430300" cy="8421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Extract subsequences  of length w</a:t>
            </a:r>
          </a:p>
        </p:txBody>
      </p:sp>
      <p:sp>
        <p:nvSpPr>
          <p:cNvPr id="365" name="Google Shape;365;p38"/>
          <p:cNvSpPr/>
          <p:nvPr/>
        </p:nvSpPr>
        <p:spPr>
          <a:xfrm>
            <a:off x="3341010" y="4482437"/>
            <a:ext cx="2430300" cy="7062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Classification Score Profile</a:t>
            </a:r>
          </a:p>
        </p:txBody>
      </p:sp>
      <p:cxnSp>
        <p:nvCxnSpPr>
          <p:cNvPr id="366" name="Google Shape;366;p38"/>
          <p:cNvCxnSpPr>
            <a:cxnSpLocks/>
            <a:stCxn id="357" idx="3"/>
            <a:endCxn id="363" idx="1"/>
          </p:cNvCxnSpPr>
          <p:nvPr/>
        </p:nvCxnSpPr>
        <p:spPr>
          <a:xfrm flipV="1">
            <a:off x="1918550" y="1591050"/>
            <a:ext cx="1438300" cy="3373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7" name="Google Shape;367;p38"/>
          <p:cNvCxnSpPr>
            <a:cxnSpLocks/>
            <a:stCxn id="358" idx="1"/>
            <a:endCxn id="362" idx="3"/>
          </p:cNvCxnSpPr>
          <p:nvPr/>
        </p:nvCxnSpPr>
        <p:spPr>
          <a:xfrm flipH="1">
            <a:off x="5771310" y="3749673"/>
            <a:ext cx="946164" cy="177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38"/>
          <p:cNvCxnSpPr>
            <a:cxnSpLocks/>
            <a:stCxn id="359" idx="1"/>
            <a:endCxn id="365" idx="3"/>
          </p:cNvCxnSpPr>
          <p:nvPr/>
        </p:nvCxnSpPr>
        <p:spPr>
          <a:xfrm flipH="1">
            <a:off x="5771310" y="4835537"/>
            <a:ext cx="94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38"/>
          <p:cNvCxnSpPr>
            <a:cxnSpLocks/>
            <a:stCxn id="363" idx="2"/>
            <a:endCxn id="35" idx="0"/>
          </p:cNvCxnSpPr>
          <p:nvPr/>
        </p:nvCxnSpPr>
        <p:spPr>
          <a:xfrm flipH="1">
            <a:off x="4556160" y="2012100"/>
            <a:ext cx="15840" cy="2088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38"/>
          <p:cNvCxnSpPr>
            <a:cxnSpLocks/>
            <a:stCxn id="362" idx="2"/>
            <a:endCxn id="365" idx="0"/>
          </p:cNvCxnSpPr>
          <p:nvPr/>
        </p:nvCxnSpPr>
        <p:spPr>
          <a:xfrm>
            <a:off x="4556160" y="4188463"/>
            <a:ext cx="0" cy="29397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8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Google Shape;363;p38">
            <a:extLst>
              <a:ext uri="{FF2B5EF4-FFF2-40B4-BE49-F238E27FC236}">
                <a16:creationId xmlns:a16="http://schemas.microsoft.com/office/drawing/2014/main" id="{F0690810-1608-B34D-B43E-9478150C99D4}"/>
              </a:ext>
            </a:extLst>
          </p:cNvPr>
          <p:cNvSpPr/>
          <p:nvPr/>
        </p:nvSpPr>
        <p:spPr>
          <a:xfrm>
            <a:off x="3341010" y="2220973"/>
            <a:ext cx="2430300" cy="8421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Create</a:t>
            </a:r>
            <a:r>
              <a:rPr lang="en-GB" sz="1800" dirty="0">
                <a:solidFill>
                  <a:schemeClr val="bg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lang="en-GB" sz="1800" b="1" dirty="0">
                <a:solidFill>
                  <a:schemeClr val="bg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 binary </a:t>
            </a: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classification problems, (one for each split)</a:t>
            </a:r>
          </a:p>
        </p:txBody>
      </p:sp>
      <p:cxnSp>
        <p:nvCxnSpPr>
          <p:cNvPr id="43" name="Google Shape;369;p38">
            <a:extLst>
              <a:ext uri="{FF2B5EF4-FFF2-40B4-BE49-F238E27FC236}">
                <a16:creationId xmlns:a16="http://schemas.microsoft.com/office/drawing/2014/main" id="{79CB19D0-93FB-9E4B-83F3-9CDE8881DDAA}"/>
              </a:ext>
            </a:extLst>
          </p:cNvPr>
          <p:cNvCxnSpPr>
            <a:cxnSpLocks/>
            <a:stCxn id="35" idx="2"/>
            <a:endCxn id="362" idx="0"/>
          </p:cNvCxnSpPr>
          <p:nvPr/>
        </p:nvCxnSpPr>
        <p:spPr>
          <a:xfrm>
            <a:off x="4556160" y="3063073"/>
            <a:ext cx="0" cy="2832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365;p38">
            <a:extLst>
              <a:ext uri="{FF2B5EF4-FFF2-40B4-BE49-F238E27FC236}">
                <a16:creationId xmlns:a16="http://schemas.microsoft.com/office/drawing/2014/main" id="{9804F12C-DC30-C040-99F0-018E8C630874}"/>
              </a:ext>
            </a:extLst>
          </p:cNvPr>
          <p:cNvSpPr/>
          <p:nvPr/>
        </p:nvSpPr>
        <p:spPr>
          <a:xfrm>
            <a:off x="3341010" y="5590676"/>
            <a:ext cx="2430300" cy="706200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Segmentation</a:t>
            </a:r>
            <a:b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(local Maxima)</a:t>
            </a:r>
          </a:p>
        </p:txBody>
      </p:sp>
      <p:cxnSp>
        <p:nvCxnSpPr>
          <p:cNvPr id="48" name="Google Shape;370;p38">
            <a:extLst>
              <a:ext uri="{FF2B5EF4-FFF2-40B4-BE49-F238E27FC236}">
                <a16:creationId xmlns:a16="http://schemas.microsoft.com/office/drawing/2014/main" id="{3551B576-EE2D-B04D-B1D2-490E0B960A3D}"/>
              </a:ext>
            </a:extLst>
          </p:cNvPr>
          <p:cNvCxnSpPr>
            <a:cxnSpLocks/>
            <a:stCxn id="365" idx="2"/>
            <a:endCxn id="47" idx="0"/>
          </p:cNvCxnSpPr>
          <p:nvPr/>
        </p:nvCxnSpPr>
        <p:spPr>
          <a:xfrm>
            <a:off x="4556160" y="5188637"/>
            <a:ext cx="0" cy="40203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" name="Google Shape;359;p38">
            <a:extLst>
              <a:ext uri="{FF2B5EF4-FFF2-40B4-BE49-F238E27FC236}">
                <a16:creationId xmlns:a16="http://schemas.microsoft.com/office/drawing/2014/main" id="{0409C9DE-A76E-0A4B-AFF6-63AA85A1A14B}"/>
              </a:ext>
            </a:extLst>
          </p:cNvPr>
          <p:cNvSpPr/>
          <p:nvPr/>
        </p:nvSpPr>
        <p:spPr>
          <a:xfrm>
            <a:off x="6712709" y="5590676"/>
            <a:ext cx="2212665" cy="706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Peak Finder: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Recursive Splitting</a:t>
            </a:r>
          </a:p>
        </p:txBody>
      </p:sp>
      <p:cxnSp>
        <p:nvCxnSpPr>
          <p:cNvPr id="50" name="Google Shape;368;p38">
            <a:extLst>
              <a:ext uri="{FF2B5EF4-FFF2-40B4-BE49-F238E27FC236}">
                <a16:creationId xmlns:a16="http://schemas.microsoft.com/office/drawing/2014/main" id="{8F7588BE-3463-C149-903A-815CA6C5CDCB}"/>
              </a:ext>
            </a:extLst>
          </p:cNvPr>
          <p:cNvCxnSpPr>
            <a:cxnSpLocks/>
            <a:stCxn id="49" idx="1"/>
            <a:endCxn id="47" idx="3"/>
          </p:cNvCxnSpPr>
          <p:nvPr/>
        </p:nvCxnSpPr>
        <p:spPr>
          <a:xfrm flipH="1">
            <a:off x="5771310" y="5943776"/>
            <a:ext cx="941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4" name="Google Shape;358;p38">
            <a:extLst>
              <a:ext uri="{FF2B5EF4-FFF2-40B4-BE49-F238E27FC236}">
                <a16:creationId xmlns:a16="http://schemas.microsoft.com/office/drawing/2014/main" id="{AC53D785-D2CB-754C-AC3B-18020B0D35DC}"/>
              </a:ext>
            </a:extLst>
          </p:cNvPr>
          <p:cNvSpPr/>
          <p:nvPr/>
        </p:nvSpPr>
        <p:spPr>
          <a:xfrm>
            <a:off x="6733314" y="1251632"/>
            <a:ext cx="2192060" cy="706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Determine </a:t>
            </a:r>
            <a:b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en-GB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Window Size w</a:t>
            </a:r>
          </a:p>
        </p:txBody>
      </p:sp>
      <p:cxnSp>
        <p:nvCxnSpPr>
          <p:cNvPr id="75" name="Google Shape;367;p38">
            <a:extLst>
              <a:ext uri="{FF2B5EF4-FFF2-40B4-BE49-F238E27FC236}">
                <a16:creationId xmlns:a16="http://schemas.microsoft.com/office/drawing/2014/main" id="{57EC013E-F96C-284D-8FEE-55B7EEB3EF6D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5787150" y="1604732"/>
            <a:ext cx="946164" cy="1774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CA3A4FD-2700-9340-86FC-5BBB9D8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Classifier - Relabelling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11D5D9-F34B-BF4D-BB5D-381DA4A8A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Training of </a:t>
            </a:r>
            <a:r>
              <a:rPr lang="en-GB" b="1" dirty="0">
                <a:solidFill>
                  <a:schemeClr val="bg2"/>
                </a:solidFill>
              </a:rPr>
              <a:t>n classifiers </a:t>
            </a:r>
            <a:r>
              <a:rPr lang="en-GB" dirty="0"/>
              <a:t>can be inefficient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A </a:t>
            </a:r>
            <a:r>
              <a:rPr lang="en-GB" b="1" dirty="0">
                <a:solidFill>
                  <a:schemeClr val="bg2"/>
                </a:solidFill>
              </a:rPr>
              <a:t>trick with k-NN avoids</a:t>
            </a:r>
            <a:r>
              <a:rPr lang="en-GB" dirty="0">
                <a:solidFill>
                  <a:schemeClr val="bg2"/>
                </a:solidFill>
              </a:rPr>
              <a:t> </a:t>
            </a:r>
            <a:r>
              <a:rPr lang="en-GB" dirty="0"/>
              <a:t>re-training each split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We train the k-NN with Euclidean distance once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2"/>
                </a:solidFill>
              </a:rPr>
              <a:t>Only apply relabelling to each split in O(n)</a:t>
            </a: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685800" indent="-457200">
              <a:buFont typeface="+mj-lt"/>
              <a:buAutoNum type="arabicPeriod"/>
            </a:pPr>
            <a:r>
              <a:rPr lang="en-GB" dirty="0"/>
              <a:t>First compute NNs of each subsequence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B0B66A-02D0-7F43-9ADE-C615A5637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16</a:t>
            </a:fld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8FAD5A9C-4789-B449-993D-BFE4A9B492C8}"/>
              </a:ext>
            </a:extLst>
          </p:cNvPr>
          <p:cNvGrpSpPr/>
          <p:nvPr/>
        </p:nvGrpSpPr>
        <p:grpSpPr>
          <a:xfrm>
            <a:off x="1134744" y="3586024"/>
            <a:ext cx="6356625" cy="2402017"/>
            <a:chOff x="1031713" y="2993596"/>
            <a:chExt cx="6356625" cy="2402017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84D2E308-F4AE-E641-8837-3600132BF3C3}"/>
                </a:ext>
              </a:extLst>
            </p:cNvPr>
            <p:cNvGrpSpPr/>
            <p:nvPr/>
          </p:nvGrpSpPr>
          <p:grpSpPr>
            <a:xfrm>
              <a:off x="3196127" y="3554630"/>
              <a:ext cx="3868852" cy="1197690"/>
              <a:chOff x="1756854" y="3502203"/>
              <a:chExt cx="3868852" cy="1971206"/>
            </a:xfrm>
          </p:grpSpPr>
          <p:pic>
            <p:nvPicPr>
              <p:cNvPr id="13" name="Google Shape;154;p28">
                <a:extLst>
                  <a:ext uri="{FF2B5EF4-FFF2-40B4-BE49-F238E27FC236}">
                    <a16:creationId xmlns:a16="http://schemas.microsoft.com/office/drawing/2014/main" id="{497E58F9-E9EA-1847-B500-2A97A294EFFF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5619" r="39382"/>
              <a:stretch/>
            </p:blipFill>
            <p:spPr>
              <a:xfrm>
                <a:off x="5259237" y="3502203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1B010AE5-E7EA-F34B-857E-42CC25C4352E}"/>
                  </a:ext>
                </a:extLst>
              </p:cNvPr>
              <p:cNvGrpSpPr/>
              <p:nvPr/>
            </p:nvGrpSpPr>
            <p:grpSpPr>
              <a:xfrm>
                <a:off x="1756854" y="3625222"/>
                <a:ext cx="2731639" cy="1848187"/>
                <a:chOff x="1756854" y="3625222"/>
                <a:chExt cx="2731639" cy="1848187"/>
              </a:xfrm>
            </p:grpSpPr>
            <p:pic>
              <p:nvPicPr>
                <p:cNvPr id="15" name="Google Shape;154;p28">
                  <a:extLst>
                    <a:ext uri="{FF2B5EF4-FFF2-40B4-BE49-F238E27FC236}">
                      <a16:creationId xmlns:a16="http://schemas.microsoft.com/office/drawing/2014/main" id="{8BFE66F2-E3C5-6F41-9082-9CE69C57DC5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32400" t="19525" r="62259"/>
                <a:stretch/>
              </p:blipFill>
              <p:spPr>
                <a:xfrm>
                  <a:off x="2939439" y="3986075"/>
                  <a:ext cx="391534" cy="14873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" name="Google Shape;154;p28">
                  <a:extLst>
                    <a:ext uri="{FF2B5EF4-FFF2-40B4-BE49-F238E27FC236}">
                      <a16:creationId xmlns:a16="http://schemas.microsoft.com/office/drawing/2014/main" id="{62D7B996-1FEC-464D-8D8B-D64B27D37A0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591" t="23932" r="94068" b="-9"/>
                <a:stretch/>
              </p:blipFill>
              <p:spPr>
                <a:xfrm>
                  <a:off x="1756854" y="4026722"/>
                  <a:ext cx="391534" cy="14060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" name="Google Shape;154;p28">
                  <a:extLst>
                    <a:ext uri="{FF2B5EF4-FFF2-40B4-BE49-F238E27FC236}">
                      <a16:creationId xmlns:a16="http://schemas.microsoft.com/office/drawing/2014/main" id="{EA744F30-BDB3-5747-AF43-F2EC6200F283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51454" r="43547"/>
                <a:stretch/>
              </p:blipFill>
              <p:spPr>
                <a:xfrm>
                  <a:off x="4122024" y="3625222"/>
                  <a:ext cx="366469" cy="18481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31" name="Google Shape;385;p39">
              <a:extLst>
                <a:ext uri="{FF2B5EF4-FFF2-40B4-BE49-F238E27FC236}">
                  <a16:creationId xmlns:a16="http://schemas.microsoft.com/office/drawing/2014/main" id="{EBCE7B2E-FFB4-4543-BA14-3F4B9B56E938}"/>
                </a:ext>
              </a:extLst>
            </p:cNvPr>
            <p:cNvSpPr txBox="1"/>
            <p:nvPr/>
          </p:nvSpPr>
          <p:spPr>
            <a:xfrm>
              <a:off x="1031713" y="4818686"/>
              <a:ext cx="1614621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NNs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2190922C-7EC0-9741-9018-CF5FD8DDF3AF}"/>
                </a:ext>
              </a:extLst>
            </p:cNvPr>
            <p:cNvSpPr txBox="1"/>
            <p:nvPr/>
          </p:nvSpPr>
          <p:spPr>
            <a:xfrm>
              <a:off x="3168684" y="4841615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	  1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7B461ECC-B4F7-524D-AD1A-C376C18DFDF8}"/>
                </a:ext>
              </a:extLst>
            </p:cNvPr>
            <p:cNvSpPr txBox="1"/>
            <p:nvPr/>
          </p:nvSpPr>
          <p:spPr>
            <a:xfrm>
              <a:off x="5615364" y="4841615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	  3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C77E4713-052E-E943-8EF4-27737C17D8D1}"/>
                </a:ext>
              </a:extLst>
            </p:cNvPr>
            <p:cNvSpPr txBox="1"/>
            <p:nvPr/>
          </p:nvSpPr>
          <p:spPr>
            <a:xfrm>
              <a:off x="2976987" y="3635426"/>
              <a:ext cx="1772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	  2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7C4AAA38-D4DF-2747-8AD6-1422CD0BFBEE}"/>
                </a:ext>
              </a:extLst>
            </p:cNvPr>
            <p:cNvSpPr txBox="1"/>
            <p:nvPr/>
          </p:nvSpPr>
          <p:spPr>
            <a:xfrm>
              <a:off x="5423667" y="3635426"/>
              <a:ext cx="1772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	  4</a:t>
              </a:r>
            </a:p>
          </p:txBody>
        </p:sp>
        <p:sp>
          <p:nvSpPr>
            <p:cNvPr id="36" name="Google Shape;385;p39">
              <a:extLst>
                <a:ext uri="{FF2B5EF4-FFF2-40B4-BE49-F238E27FC236}">
                  <a16:creationId xmlns:a16="http://schemas.microsoft.com/office/drawing/2014/main" id="{98BD2574-CFE0-414F-8976-F11BD0C3BD53}"/>
                </a:ext>
              </a:extLst>
            </p:cNvPr>
            <p:cNvSpPr txBox="1"/>
            <p:nvPr/>
          </p:nvSpPr>
          <p:spPr>
            <a:xfrm>
              <a:off x="1031713" y="3629375"/>
              <a:ext cx="1463265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Offset in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Time Series 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      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37" name="180-Grad-Pfeil 36">
              <a:extLst>
                <a:ext uri="{FF2B5EF4-FFF2-40B4-BE49-F238E27FC236}">
                  <a16:creationId xmlns:a16="http://schemas.microsoft.com/office/drawing/2014/main" id="{C5B4ADE2-CF1A-AE4F-8E92-1BFDFE7065DA}"/>
                </a:ext>
              </a:extLst>
            </p:cNvPr>
            <p:cNvSpPr/>
            <p:nvPr/>
          </p:nvSpPr>
          <p:spPr>
            <a:xfrm>
              <a:off x="3440353" y="3504723"/>
              <a:ext cx="986818" cy="17931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8" name="180-Grad-Pfeil 37">
              <a:extLst>
                <a:ext uri="{FF2B5EF4-FFF2-40B4-BE49-F238E27FC236}">
                  <a16:creationId xmlns:a16="http://schemas.microsoft.com/office/drawing/2014/main" id="{AB2FFA49-F050-1E4A-98B2-854E9D9D1207}"/>
                </a:ext>
              </a:extLst>
            </p:cNvPr>
            <p:cNvSpPr/>
            <p:nvPr/>
          </p:nvSpPr>
          <p:spPr>
            <a:xfrm>
              <a:off x="5878391" y="3495070"/>
              <a:ext cx="986818" cy="17931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9" name="180-Grad-Pfeil 38">
              <a:extLst>
                <a:ext uri="{FF2B5EF4-FFF2-40B4-BE49-F238E27FC236}">
                  <a16:creationId xmlns:a16="http://schemas.microsoft.com/office/drawing/2014/main" id="{AD8823A8-B28F-B84B-BC4C-9DAA55803D83}"/>
                </a:ext>
              </a:extLst>
            </p:cNvPr>
            <p:cNvSpPr/>
            <p:nvPr/>
          </p:nvSpPr>
          <p:spPr>
            <a:xfrm rot="10800000">
              <a:off x="3427159" y="4548308"/>
              <a:ext cx="986818" cy="17931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0" name="180-Grad-Pfeil 39">
              <a:extLst>
                <a:ext uri="{FF2B5EF4-FFF2-40B4-BE49-F238E27FC236}">
                  <a16:creationId xmlns:a16="http://schemas.microsoft.com/office/drawing/2014/main" id="{DB375CF1-22DC-3941-A500-54E5064B6A8F}"/>
                </a:ext>
              </a:extLst>
            </p:cNvPr>
            <p:cNvSpPr/>
            <p:nvPr/>
          </p:nvSpPr>
          <p:spPr>
            <a:xfrm rot="10800000">
              <a:off x="5849974" y="4639370"/>
              <a:ext cx="986818" cy="179315"/>
            </a:xfrm>
            <a:prstGeom prst="utur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Google Shape;385;p39">
              <a:extLst>
                <a:ext uri="{FF2B5EF4-FFF2-40B4-BE49-F238E27FC236}">
                  <a16:creationId xmlns:a16="http://schemas.microsoft.com/office/drawing/2014/main" id="{D578C802-8E98-904E-A2B4-5509DA17E545}"/>
                </a:ext>
              </a:extLst>
            </p:cNvPr>
            <p:cNvSpPr txBox="1"/>
            <p:nvPr/>
          </p:nvSpPr>
          <p:spPr>
            <a:xfrm>
              <a:off x="3696829" y="4264689"/>
              <a:ext cx="1005824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NN 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      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2" name="Google Shape;385;p39">
              <a:extLst>
                <a:ext uri="{FF2B5EF4-FFF2-40B4-BE49-F238E27FC236}">
                  <a16:creationId xmlns:a16="http://schemas.microsoft.com/office/drawing/2014/main" id="{E577B5FD-AE62-1249-85A2-FC514A4A4D3C}"/>
                </a:ext>
              </a:extLst>
            </p:cNvPr>
            <p:cNvSpPr txBox="1"/>
            <p:nvPr/>
          </p:nvSpPr>
          <p:spPr>
            <a:xfrm>
              <a:off x="3699899" y="3001873"/>
              <a:ext cx="1005824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NN 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      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3" name="Google Shape;385;p39">
              <a:extLst>
                <a:ext uri="{FF2B5EF4-FFF2-40B4-BE49-F238E27FC236}">
                  <a16:creationId xmlns:a16="http://schemas.microsoft.com/office/drawing/2014/main" id="{0EE007A9-8176-9549-B9D6-03BB90B19F35}"/>
                </a:ext>
              </a:extLst>
            </p:cNvPr>
            <p:cNvSpPr txBox="1"/>
            <p:nvPr/>
          </p:nvSpPr>
          <p:spPr>
            <a:xfrm>
              <a:off x="6148105" y="2993596"/>
              <a:ext cx="1005824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NN 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      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4" name="Google Shape;385;p39">
              <a:extLst>
                <a:ext uri="{FF2B5EF4-FFF2-40B4-BE49-F238E27FC236}">
                  <a16:creationId xmlns:a16="http://schemas.microsoft.com/office/drawing/2014/main" id="{39C7FDAC-6754-1240-9331-C7F7E0914DF1}"/>
                </a:ext>
              </a:extLst>
            </p:cNvPr>
            <p:cNvSpPr txBox="1"/>
            <p:nvPr/>
          </p:nvSpPr>
          <p:spPr>
            <a:xfrm>
              <a:off x="6133769" y="4382150"/>
              <a:ext cx="1005824" cy="553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i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NN </a:t>
              </a:r>
              <a:r>
                <a:rPr lang="de-DE"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      		</a:t>
              </a:r>
              <a:endParaRPr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6848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CA3A4FD-2700-9340-86FC-5BBB9D8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Classifier – Relabelling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11D5D9-F34B-BF4D-BB5D-381DA4A8A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Iterate and relabel splits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Split labels change but NN offsets don’t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B0B66A-02D0-7F43-9ADE-C615A5637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17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D2E308-F4AE-E641-8837-3600132BF3C3}"/>
              </a:ext>
            </a:extLst>
          </p:cNvPr>
          <p:cNvGrpSpPr/>
          <p:nvPr/>
        </p:nvGrpSpPr>
        <p:grpSpPr>
          <a:xfrm>
            <a:off x="2436273" y="2636288"/>
            <a:ext cx="3868852" cy="1197690"/>
            <a:chOff x="1756854" y="3502203"/>
            <a:chExt cx="3868852" cy="1971206"/>
          </a:xfrm>
        </p:grpSpPr>
        <p:pic>
          <p:nvPicPr>
            <p:cNvPr id="13" name="Google Shape;154;p28">
              <a:extLst>
                <a:ext uri="{FF2B5EF4-FFF2-40B4-BE49-F238E27FC236}">
                  <a16:creationId xmlns:a16="http://schemas.microsoft.com/office/drawing/2014/main" id="{497E58F9-E9EA-1847-B500-2A97A294EF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B010AE5-E7EA-F34B-857E-42CC25C4352E}"/>
                </a:ext>
              </a:extLst>
            </p:cNvPr>
            <p:cNvGrpSpPr/>
            <p:nvPr/>
          </p:nvGrpSpPr>
          <p:grpSpPr>
            <a:xfrm>
              <a:off x="1756854" y="3625222"/>
              <a:ext cx="2731639" cy="1848187"/>
              <a:chOff x="1756854" y="3625222"/>
              <a:chExt cx="2731639" cy="1848187"/>
            </a:xfrm>
          </p:grpSpPr>
          <p:pic>
            <p:nvPicPr>
              <p:cNvPr id="15" name="Google Shape;154;p28">
                <a:extLst>
                  <a:ext uri="{FF2B5EF4-FFF2-40B4-BE49-F238E27FC236}">
                    <a16:creationId xmlns:a16="http://schemas.microsoft.com/office/drawing/2014/main" id="{8BFE66F2-E3C5-6F41-9082-9CE69C57DC5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54;p28">
                <a:extLst>
                  <a:ext uri="{FF2B5EF4-FFF2-40B4-BE49-F238E27FC236}">
                    <a16:creationId xmlns:a16="http://schemas.microsoft.com/office/drawing/2014/main" id="{62D7B996-1FEC-464D-8D8B-D64B27D37A0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54;p28">
                <a:extLst>
                  <a:ext uri="{FF2B5EF4-FFF2-40B4-BE49-F238E27FC236}">
                    <a16:creationId xmlns:a16="http://schemas.microsoft.com/office/drawing/2014/main" id="{EA744F30-BDB3-5747-AF43-F2EC6200F28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85;p39">
            <a:extLst>
              <a:ext uri="{FF2B5EF4-FFF2-40B4-BE49-F238E27FC236}">
                <a16:creationId xmlns:a16="http://schemas.microsoft.com/office/drawing/2014/main" id="{EBCE7B2E-FFB4-4543-BA14-3F4B9B56E938}"/>
              </a:ext>
            </a:extLst>
          </p:cNvPr>
          <p:cNvSpPr txBox="1"/>
          <p:nvPr/>
        </p:nvSpPr>
        <p:spPr>
          <a:xfrm>
            <a:off x="707287" y="3883092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</a:t>
            </a:r>
            <a:b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offsets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190922C-7EC0-9741-9018-CF5FD8DDF3AF}"/>
              </a:ext>
            </a:extLst>
          </p:cNvPr>
          <p:cNvSpPr txBox="1"/>
          <p:nvPr/>
        </p:nvSpPr>
        <p:spPr>
          <a:xfrm>
            <a:off x="240883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	  1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B461ECC-B4F7-524D-AD1A-C376C18DFDF8}"/>
              </a:ext>
            </a:extLst>
          </p:cNvPr>
          <p:cNvSpPr txBox="1"/>
          <p:nvPr/>
        </p:nvSpPr>
        <p:spPr>
          <a:xfrm>
            <a:off x="485551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	  3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77E4713-052E-E943-8EF4-27737C17D8D1}"/>
              </a:ext>
            </a:extLst>
          </p:cNvPr>
          <p:cNvSpPr txBox="1"/>
          <p:nvPr/>
        </p:nvSpPr>
        <p:spPr>
          <a:xfrm>
            <a:off x="221713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2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C4AAA38-D4DF-2747-8AD6-1422CD0BFBEE}"/>
              </a:ext>
            </a:extLst>
          </p:cNvPr>
          <p:cNvSpPr txBox="1"/>
          <p:nvPr/>
        </p:nvSpPr>
        <p:spPr>
          <a:xfrm>
            <a:off x="466381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	  4</a:t>
            </a:r>
          </a:p>
        </p:txBody>
      </p:sp>
      <p:sp>
        <p:nvSpPr>
          <p:cNvPr id="36" name="Google Shape;385;p39">
            <a:extLst>
              <a:ext uri="{FF2B5EF4-FFF2-40B4-BE49-F238E27FC236}">
                <a16:creationId xmlns:a16="http://schemas.microsoft.com/office/drawing/2014/main" id="{98BD2574-CFE0-414F-8976-F11BD0C3BD53}"/>
              </a:ext>
            </a:extLst>
          </p:cNvPr>
          <p:cNvSpPr txBox="1"/>
          <p:nvPr/>
        </p:nvSpPr>
        <p:spPr>
          <a:xfrm>
            <a:off x="729300" y="2711033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5" name="Google Shape;385;p39">
            <a:extLst>
              <a:ext uri="{FF2B5EF4-FFF2-40B4-BE49-F238E27FC236}">
                <a16:creationId xmlns:a16="http://schemas.microsoft.com/office/drawing/2014/main" id="{57B5C5DB-5D88-7C4B-970C-DA8AEF3C36D1}"/>
              </a:ext>
            </a:extLst>
          </p:cNvPr>
          <p:cNvSpPr txBox="1"/>
          <p:nvPr/>
        </p:nvSpPr>
        <p:spPr>
          <a:xfrm>
            <a:off x="707231" y="4819540"/>
            <a:ext cx="122074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AFEAE2-2ABA-9A48-AA09-DF2A7742808B}"/>
              </a:ext>
            </a:extLst>
          </p:cNvPr>
          <p:cNvSpPr txBox="1"/>
          <p:nvPr/>
        </p:nvSpPr>
        <p:spPr>
          <a:xfrm>
            <a:off x="240883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A570A9-4468-284A-9C9D-63820EED796B}"/>
              </a:ext>
            </a:extLst>
          </p:cNvPr>
          <p:cNvSpPr txBox="1"/>
          <p:nvPr/>
        </p:nvSpPr>
        <p:spPr>
          <a:xfrm>
            <a:off x="485551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1</a:t>
            </a:r>
          </a:p>
        </p:txBody>
      </p:sp>
      <p:cxnSp>
        <p:nvCxnSpPr>
          <p:cNvPr id="28" name="Google Shape;181;p29">
            <a:extLst>
              <a:ext uri="{FF2B5EF4-FFF2-40B4-BE49-F238E27FC236}">
                <a16:creationId xmlns:a16="http://schemas.microsoft.com/office/drawing/2014/main" id="{589FDAD1-BAF7-F148-9C95-ACD4874F0455}"/>
              </a:ext>
            </a:extLst>
          </p:cNvPr>
          <p:cNvCxnSpPr>
            <a:cxnSpLocks/>
          </p:cNvCxnSpPr>
          <p:nvPr/>
        </p:nvCxnSpPr>
        <p:spPr>
          <a:xfrm>
            <a:off x="3160073" y="2289165"/>
            <a:ext cx="0" cy="3176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EEFB2C02-690D-D44D-BD48-4E238CDE1CEE}"/>
              </a:ext>
            </a:extLst>
          </p:cNvPr>
          <p:cNvSpPr/>
          <p:nvPr/>
        </p:nvSpPr>
        <p:spPr>
          <a:xfrm rot="16200000">
            <a:off x="2518458" y="2447434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50" name="Google Shape;385;p39">
            <a:extLst>
              <a:ext uri="{FF2B5EF4-FFF2-40B4-BE49-F238E27FC236}">
                <a16:creationId xmlns:a16="http://schemas.microsoft.com/office/drawing/2014/main" id="{DDF0A2D6-B6F4-CF40-AA62-D855CC698EA4}"/>
              </a:ext>
            </a:extLst>
          </p:cNvPr>
          <p:cNvSpPr txBox="1"/>
          <p:nvPr/>
        </p:nvSpPr>
        <p:spPr>
          <a:xfrm>
            <a:off x="729300" y="4835064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Split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sz="1800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6A8093B-3ABD-0548-BF4E-E89E270F86C4}"/>
              </a:ext>
            </a:extLst>
          </p:cNvPr>
          <p:cNvCxnSpPr/>
          <p:nvPr/>
        </p:nvCxnSpPr>
        <p:spPr>
          <a:xfrm>
            <a:off x="5221138" y="4524295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AF78353-7E81-B642-B075-12A2D68F0F0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167913" y="447727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23CB5D3-A0A1-B847-9324-03216CF038A6}"/>
              </a:ext>
            </a:extLst>
          </p:cNvPr>
          <p:cNvGrpSpPr/>
          <p:nvPr/>
        </p:nvGrpSpPr>
        <p:grpSpPr>
          <a:xfrm>
            <a:off x="2821551" y="4465112"/>
            <a:ext cx="574084" cy="434714"/>
            <a:chOff x="5320313" y="4670311"/>
            <a:chExt cx="574084" cy="434714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09330D0-D2F9-9C4C-B140-13470BBDEF62}"/>
                </a:ext>
              </a:extLst>
            </p:cNvPr>
            <p:cNvCxnSpPr/>
            <p:nvPr/>
          </p:nvCxnSpPr>
          <p:spPr>
            <a:xfrm>
              <a:off x="5373538" y="4717335"/>
              <a:ext cx="520859" cy="36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ED3C002-5A03-FA48-B0B1-DEB571942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0313" y="4670311"/>
              <a:ext cx="574084" cy="434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Google Shape;385;p39">
            <a:extLst>
              <a:ext uri="{FF2B5EF4-FFF2-40B4-BE49-F238E27FC236}">
                <a16:creationId xmlns:a16="http://schemas.microsoft.com/office/drawing/2014/main" id="{23A015D4-109A-A14F-BBD2-211868C04351}"/>
              </a:ext>
            </a:extLst>
          </p:cNvPr>
          <p:cNvSpPr txBox="1"/>
          <p:nvPr/>
        </p:nvSpPr>
        <p:spPr>
          <a:xfrm>
            <a:off x="707231" y="5755988"/>
            <a:ext cx="148783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303BF3C-4FB8-094B-9702-DF7F8D387A71}"/>
                  </a:ext>
                </a:extLst>
              </p14:cNvPr>
              <p14:cNvContentPartPr/>
              <p14:nvPr/>
            </p14:nvContentPartPr>
            <p14:xfrm>
              <a:off x="3165698" y="4688168"/>
              <a:ext cx="36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303BF3C-4FB8-094B-9702-DF7F8D387A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058" y="46795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CC265481-E2AC-944F-9C6F-E40E9B77CE49}"/>
              </a:ext>
            </a:extLst>
          </p:cNvPr>
          <p:cNvSpPr txBox="1"/>
          <p:nvPr/>
        </p:nvSpPr>
        <p:spPr>
          <a:xfrm>
            <a:off x="6558755" y="4397312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points to </a:t>
            </a:r>
            <a:br>
              <a:rPr lang="en-GB" dirty="0"/>
            </a:br>
            <a:r>
              <a:rPr lang="en-GB" dirty="0"/>
              <a:t>current prediction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594DDF6-7F3D-9A46-B1BA-060F5FE9EF64}"/>
              </a:ext>
            </a:extLst>
          </p:cNvPr>
          <p:cNvSpPr/>
          <p:nvPr/>
        </p:nvSpPr>
        <p:spPr>
          <a:xfrm>
            <a:off x="3313112" y="449629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endParaRPr lang="en-GB" dirty="0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460ED5FB-E8E6-1649-8D19-4B5787D11E1D}"/>
              </a:ext>
            </a:extLst>
          </p:cNvPr>
          <p:cNvSpPr/>
          <p:nvPr/>
        </p:nvSpPr>
        <p:spPr>
          <a:xfrm>
            <a:off x="5674645" y="453279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79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CA3A4FD-2700-9340-86FC-5BBB9D8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Classifier - Relabelling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B0B66A-02D0-7F43-9ADE-C615A5637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18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D2E308-F4AE-E641-8837-3600132BF3C3}"/>
              </a:ext>
            </a:extLst>
          </p:cNvPr>
          <p:cNvGrpSpPr/>
          <p:nvPr/>
        </p:nvGrpSpPr>
        <p:grpSpPr>
          <a:xfrm>
            <a:off x="2436273" y="2636288"/>
            <a:ext cx="3868852" cy="1197690"/>
            <a:chOff x="1756854" y="3502203"/>
            <a:chExt cx="3868852" cy="1971206"/>
          </a:xfrm>
        </p:grpSpPr>
        <p:pic>
          <p:nvPicPr>
            <p:cNvPr id="13" name="Google Shape;154;p28">
              <a:extLst>
                <a:ext uri="{FF2B5EF4-FFF2-40B4-BE49-F238E27FC236}">
                  <a16:creationId xmlns:a16="http://schemas.microsoft.com/office/drawing/2014/main" id="{497E58F9-E9EA-1847-B500-2A97A294EF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B010AE5-E7EA-F34B-857E-42CC25C4352E}"/>
                </a:ext>
              </a:extLst>
            </p:cNvPr>
            <p:cNvGrpSpPr/>
            <p:nvPr/>
          </p:nvGrpSpPr>
          <p:grpSpPr>
            <a:xfrm>
              <a:off x="1756854" y="3625222"/>
              <a:ext cx="2731639" cy="1848187"/>
              <a:chOff x="1756854" y="3625222"/>
              <a:chExt cx="2731639" cy="1848187"/>
            </a:xfrm>
          </p:grpSpPr>
          <p:pic>
            <p:nvPicPr>
              <p:cNvPr id="15" name="Google Shape;154;p28">
                <a:extLst>
                  <a:ext uri="{FF2B5EF4-FFF2-40B4-BE49-F238E27FC236}">
                    <a16:creationId xmlns:a16="http://schemas.microsoft.com/office/drawing/2014/main" id="{8BFE66F2-E3C5-6F41-9082-9CE69C57DC5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54;p28">
                <a:extLst>
                  <a:ext uri="{FF2B5EF4-FFF2-40B4-BE49-F238E27FC236}">
                    <a16:creationId xmlns:a16="http://schemas.microsoft.com/office/drawing/2014/main" id="{62D7B996-1FEC-464D-8D8B-D64B27D37A0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54;p28">
                <a:extLst>
                  <a:ext uri="{FF2B5EF4-FFF2-40B4-BE49-F238E27FC236}">
                    <a16:creationId xmlns:a16="http://schemas.microsoft.com/office/drawing/2014/main" id="{EA744F30-BDB3-5747-AF43-F2EC6200F28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85;p39">
            <a:extLst>
              <a:ext uri="{FF2B5EF4-FFF2-40B4-BE49-F238E27FC236}">
                <a16:creationId xmlns:a16="http://schemas.microsoft.com/office/drawing/2014/main" id="{EBCE7B2E-FFB4-4543-BA14-3F4B9B56E938}"/>
              </a:ext>
            </a:extLst>
          </p:cNvPr>
          <p:cNvSpPr txBox="1"/>
          <p:nvPr/>
        </p:nvSpPr>
        <p:spPr>
          <a:xfrm>
            <a:off x="707287" y="3883092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</a:t>
            </a:r>
            <a:b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offsets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6" name="Google Shape;385;p39">
            <a:extLst>
              <a:ext uri="{FF2B5EF4-FFF2-40B4-BE49-F238E27FC236}">
                <a16:creationId xmlns:a16="http://schemas.microsoft.com/office/drawing/2014/main" id="{98BD2574-CFE0-414F-8976-F11BD0C3BD53}"/>
              </a:ext>
            </a:extLst>
          </p:cNvPr>
          <p:cNvSpPr txBox="1"/>
          <p:nvPr/>
        </p:nvSpPr>
        <p:spPr>
          <a:xfrm>
            <a:off x="729300" y="2711033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5" name="Google Shape;385;p39">
            <a:extLst>
              <a:ext uri="{FF2B5EF4-FFF2-40B4-BE49-F238E27FC236}">
                <a16:creationId xmlns:a16="http://schemas.microsoft.com/office/drawing/2014/main" id="{57B5C5DB-5D88-7C4B-970C-DA8AEF3C36D1}"/>
              </a:ext>
            </a:extLst>
          </p:cNvPr>
          <p:cNvSpPr txBox="1"/>
          <p:nvPr/>
        </p:nvSpPr>
        <p:spPr>
          <a:xfrm>
            <a:off x="707231" y="4819540"/>
            <a:ext cx="122074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AFEAE2-2ABA-9A48-AA09-DF2A7742808B}"/>
              </a:ext>
            </a:extLst>
          </p:cNvPr>
          <p:cNvSpPr txBox="1"/>
          <p:nvPr/>
        </p:nvSpPr>
        <p:spPr>
          <a:xfrm>
            <a:off x="240883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1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A570A9-4468-284A-9C9D-63820EED796B}"/>
              </a:ext>
            </a:extLst>
          </p:cNvPr>
          <p:cNvSpPr txBox="1"/>
          <p:nvPr/>
        </p:nvSpPr>
        <p:spPr>
          <a:xfrm>
            <a:off x="485551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1</a:t>
            </a:r>
          </a:p>
        </p:txBody>
      </p:sp>
      <p:cxnSp>
        <p:nvCxnSpPr>
          <p:cNvPr id="28" name="Google Shape;181;p29">
            <a:extLst>
              <a:ext uri="{FF2B5EF4-FFF2-40B4-BE49-F238E27FC236}">
                <a16:creationId xmlns:a16="http://schemas.microsoft.com/office/drawing/2014/main" id="{589FDAD1-BAF7-F148-9C95-ACD4874F0455}"/>
              </a:ext>
            </a:extLst>
          </p:cNvPr>
          <p:cNvCxnSpPr>
            <a:cxnSpLocks/>
          </p:cNvCxnSpPr>
          <p:nvPr/>
        </p:nvCxnSpPr>
        <p:spPr>
          <a:xfrm>
            <a:off x="3160073" y="2289165"/>
            <a:ext cx="0" cy="3176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Google Shape;385;p39">
            <a:extLst>
              <a:ext uri="{FF2B5EF4-FFF2-40B4-BE49-F238E27FC236}">
                <a16:creationId xmlns:a16="http://schemas.microsoft.com/office/drawing/2014/main" id="{DDF0A2D6-B6F4-CF40-AA62-D855CC698EA4}"/>
              </a:ext>
            </a:extLst>
          </p:cNvPr>
          <p:cNvSpPr txBox="1"/>
          <p:nvPr/>
        </p:nvSpPr>
        <p:spPr>
          <a:xfrm>
            <a:off x="729300" y="4835064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Split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sz="1800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6A8093B-3ABD-0548-BF4E-E89E270F86C4}"/>
              </a:ext>
            </a:extLst>
          </p:cNvPr>
          <p:cNvCxnSpPr/>
          <p:nvPr/>
        </p:nvCxnSpPr>
        <p:spPr>
          <a:xfrm>
            <a:off x="5221138" y="4524295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AF78353-7E81-B642-B075-12A2D68F0F0D}"/>
              </a:ext>
            </a:extLst>
          </p:cNvPr>
          <p:cNvCxnSpPr>
            <a:cxnSpLocks/>
          </p:cNvCxnSpPr>
          <p:nvPr/>
        </p:nvCxnSpPr>
        <p:spPr>
          <a:xfrm flipH="1">
            <a:off x="5167913" y="447727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23CB5D3-A0A1-B847-9324-03216CF038A6}"/>
              </a:ext>
            </a:extLst>
          </p:cNvPr>
          <p:cNvGrpSpPr/>
          <p:nvPr/>
        </p:nvGrpSpPr>
        <p:grpSpPr>
          <a:xfrm>
            <a:off x="2821551" y="4465112"/>
            <a:ext cx="574084" cy="434714"/>
            <a:chOff x="5320313" y="4670311"/>
            <a:chExt cx="574084" cy="434714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09330D0-D2F9-9C4C-B140-13470BBDEF62}"/>
                </a:ext>
              </a:extLst>
            </p:cNvPr>
            <p:cNvCxnSpPr/>
            <p:nvPr/>
          </p:nvCxnSpPr>
          <p:spPr>
            <a:xfrm>
              <a:off x="5373538" y="4717335"/>
              <a:ext cx="520859" cy="36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ED3C002-5A03-FA48-B0B1-DEB571942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0313" y="4670311"/>
              <a:ext cx="574084" cy="434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Google Shape;385;p39">
            <a:extLst>
              <a:ext uri="{FF2B5EF4-FFF2-40B4-BE49-F238E27FC236}">
                <a16:creationId xmlns:a16="http://schemas.microsoft.com/office/drawing/2014/main" id="{23A015D4-109A-A14F-BBD2-211868C04351}"/>
              </a:ext>
            </a:extLst>
          </p:cNvPr>
          <p:cNvSpPr txBox="1"/>
          <p:nvPr/>
        </p:nvSpPr>
        <p:spPr>
          <a:xfrm>
            <a:off x="707231" y="5755988"/>
            <a:ext cx="148783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C303BF3C-4FB8-094B-9702-DF7F8D387A71}"/>
                  </a:ext>
                </a:extLst>
              </p14:cNvPr>
              <p14:cNvContentPartPr/>
              <p14:nvPr/>
            </p14:nvContentPartPr>
            <p14:xfrm>
              <a:off x="3165698" y="4688168"/>
              <a:ext cx="360" cy="360"/>
            </p14:xfrm>
          </p:contentPart>
        </mc:Choice>
        <mc:Fallback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C303BF3C-4FB8-094B-9702-DF7F8D387A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7058" y="467952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CC265481-E2AC-944F-9C6F-E40E9B77CE49}"/>
              </a:ext>
            </a:extLst>
          </p:cNvPr>
          <p:cNvSpPr txBox="1"/>
          <p:nvPr/>
        </p:nvSpPr>
        <p:spPr>
          <a:xfrm>
            <a:off x="6558755" y="4397312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points to </a:t>
            </a:r>
            <a:br>
              <a:rPr lang="en-GB" dirty="0"/>
            </a:br>
            <a:r>
              <a:rPr lang="en-GB" dirty="0"/>
              <a:t>current prediction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D22A56B2-7048-3747-A354-F080C9E8DEB8}"/>
              </a:ext>
            </a:extLst>
          </p:cNvPr>
          <p:cNvSpPr/>
          <p:nvPr/>
        </p:nvSpPr>
        <p:spPr>
          <a:xfrm>
            <a:off x="3361075" y="540999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C55F72E3-35B9-D94A-8F62-15105B2A7333}"/>
              </a:ext>
            </a:extLst>
          </p:cNvPr>
          <p:cNvSpPr/>
          <p:nvPr/>
        </p:nvSpPr>
        <p:spPr>
          <a:xfrm>
            <a:off x="5722608" y="5446490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FBC7F175-5A2E-D449-867A-F3FA969EAB49}"/>
              </a:ext>
            </a:extLst>
          </p:cNvPr>
          <p:cNvSpPr txBox="1"/>
          <p:nvPr/>
        </p:nvSpPr>
        <p:spPr>
          <a:xfrm>
            <a:off x="2402660" y="5786282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</a:t>
            </a:r>
            <a:r>
              <a:rPr lang="en-GB" sz="3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25A1932C-7608-6C42-A9C0-CE84D893014B}"/>
              </a:ext>
            </a:extLst>
          </p:cNvPr>
          <p:cNvSpPr txBox="1"/>
          <p:nvPr/>
        </p:nvSpPr>
        <p:spPr>
          <a:xfrm>
            <a:off x="4849340" y="5786282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1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0FF3C33-6D54-B241-9DCC-C5F6EE3964CC}"/>
              </a:ext>
            </a:extLst>
          </p:cNvPr>
          <p:cNvCxnSpPr/>
          <p:nvPr/>
        </p:nvCxnSpPr>
        <p:spPr>
          <a:xfrm>
            <a:off x="5259775" y="5410400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2448A4C-3AFF-6B46-B4D1-CEA86B45C375}"/>
              </a:ext>
            </a:extLst>
          </p:cNvPr>
          <p:cNvCxnSpPr>
            <a:cxnSpLocks/>
          </p:cNvCxnSpPr>
          <p:nvPr/>
        </p:nvCxnSpPr>
        <p:spPr>
          <a:xfrm flipH="1">
            <a:off x="5167912" y="5350196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7D3040C0-1914-AA45-8EDB-B993406863C8}"/>
              </a:ext>
            </a:extLst>
          </p:cNvPr>
          <p:cNvCxnSpPr/>
          <p:nvPr/>
        </p:nvCxnSpPr>
        <p:spPr>
          <a:xfrm>
            <a:off x="2900535" y="5434067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EC8F7974-9B0F-7C48-B905-2B062F7EFCBA}"/>
              </a:ext>
            </a:extLst>
          </p:cNvPr>
          <p:cNvCxnSpPr>
            <a:cxnSpLocks/>
          </p:cNvCxnSpPr>
          <p:nvPr/>
        </p:nvCxnSpPr>
        <p:spPr>
          <a:xfrm flipH="1">
            <a:off x="2821551" y="539962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871E9CA9-E25A-3B48-8B02-139F83FD22FC}"/>
              </a:ext>
            </a:extLst>
          </p:cNvPr>
          <p:cNvSpPr txBox="1"/>
          <p:nvPr/>
        </p:nvSpPr>
        <p:spPr>
          <a:xfrm>
            <a:off x="7498080" y="5843295"/>
            <a:ext cx="1449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Score=50%</a:t>
            </a:r>
          </a:p>
        </p:txBody>
      </p:sp>
      <p:sp>
        <p:nvSpPr>
          <p:cNvPr id="44" name="Textplatzhalter 10">
            <a:extLst>
              <a:ext uri="{FF2B5EF4-FFF2-40B4-BE49-F238E27FC236}">
                <a16:creationId xmlns:a16="http://schemas.microsoft.com/office/drawing/2014/main" id="{77B7CA41-8371-4C4D-AA96-5A152EDFF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600" y="1374480"/>
            <a:ext cx="8229600" cy="4863900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Iterate and relabel splits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Split labels change but NN offsets don’t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F8D7F689-B7B2-AA44-9ABB-56E448E8D10B}"/>
              </a:ext>
            </a:extLst>
          </p:cNvPr>
          <p:cNvSpPr/>
          <p:nvPr/>
        </p:nvSpPr>
        <p:spPr>
          <a:xfrm rot="16200000">
            <a:off x="2518458" y="2447434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B6FC2DA-BBB7-8548-AF69-FF2EEE994A25}"/>
              </a:ext>
            </a:extLst>
          </p:cNvPr>
          <p:cNvSpPr txBox="1"/>
          <p:nvPr/>
        </p:nvSpPr>
        <p:spPr>
          <a:xfrm>
            <a:off x="240883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	  1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D952AB44-40CC-5B4D-8935-10C65E257B1E}"/>
              </a:ext>
            </a:extLst>
          </p:cNvPr>
          <p:cNvSpPr txBox="1"/>
          <p:nvPr/>
        </p:nvSpPr>
        <p:spPr>
          <a:xfrm>
            <a:off x="485551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	  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040C0446-0BA4-3B43-9494-E55D2AE6B0AA}"/>
              </a:ext>
            </a:extLst>
          </p:cNvPr>
          <p:cNvSpPr txBox="1"/>
          <p:nvPr/>
        </p:nvSpPr>
        <p:spPr>
          <a:xfrm>
            <a:off x="221713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2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1942B6F-E1EF-F345-94EF-1647388F58E6}"/>
              </a:ext>
            </a:extLst>
          </p:cNvPr>
          <p:cNvSpPr txBox="1"/>
          <p:nvPr/>
        </p:nvSpPr>
        <p:spPr>
          <a:xfrm>
            <a:off x="466381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	  4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EEA67AFB-989C-064D-A1A8-71B7BE4C2C5A}"/>
              </a:ext>
            </a:extLst>
          </p:cNvPr>
          <p:cNvSpPr/>
          <p:nvPr/>
        </p:nvSpPr>
        <p:spPr>
          <a:xfrm>
            <a:off x="3313112" y="449629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endParaRPr lang="en-GB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72F4EC8-5238-5846-BC02-0AD556187B6C}"/>
              </a:ext>
            </a:extLst>
          </p:cNvPr>
          <p:cNvSpPr/>
          <p:nvPr/>
        </p:nvSpPr>
        <p:spPr>
          <a:xfrm>
            <a:off x="5674645" y="453279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567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CA3A4FD-2700-9340-86FC-5BBB9D8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Classifier - Relabelling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FB11D5D9-F34B-BF4D-BB5D-381DA4A8A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Iterate and relabel splits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Split labels change but NN offsets don’t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B0B66A-02D0-7F43-9ADE-C615A5637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19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D2E308-F4AE-E641-8837-3600132BF3C3}"/>
              </a:ext>
            </a:extLst>
          </p:cNvPr>
          <p:cNvGrpSpPr/>
          <p:nvPr/>
        </p:nvGrpSpPr>
        <p:grpSpPr>
          <a:xfrm>
            <a:off x="2436273" y="2636288"/>
            <a:ext cx="3868852" cy="1197690"/>
            <a:chOff x="1756854" y="3502203"/>
            <a:chExt cx="3868852" cy="1971206"/>
          </a:xfrm>
        </p:grpSpPr>
        <p:pic>
          <p:nvPicPr>
            <p:cNvPr id="13" name="Google Shape;154;p28">
              <a:extLst>
                <a:ext uri="{FF2B5EF4-FFF2-40B4-BE49-F238E27FC236}">
                  <a16:creationId xmlns:a16="http://schemas.microsoft.com/office/drawing/2014/main" id="{497E58F9-E9EA-1847-B500-2A97A294EFFF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B010AE5-E7EA-F34B-857E-42CC25C4352E}"/>
                </a:ext>
              </a:extLst>
            </p:cNvPr>
            <p:cNvGrpSpPr/>
            <p:nvPr/>
          </p:nvGrpSpPr>
          <p:grpSpPr>
            <a:xfrm>
              <a:off x="1756854" y="3625222"/>
              <a:ext cx="2731639" cy="1848187"/>
              <a:chOff x="1756854" y="3625222"/>
              <a:chExt cx="2731639" cy="1848187"/>
            </a:xfrm>
          </p:grpSpPr>
          <p:pic>
            <p:nvPicPr>
              <p:cNvPr id="15" name="Google Shape;154;p28">
                <a:extLst>
                  <a:ext uri="{FF2B5EF4-FFF2-40B4-BE49-F238E27FC236}">
                    <a16:creationId xmlns:a16="http://schemas.microsoft.com/office/drawing/2014/main" id="{8BFE66F2-E3C5-6F41-9082-9CE69C57DC57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54;p28">
                <a:extLst>
                  <a:ext uri="{FF2B5EF4-FFF2-40B4-BE49-F238E27FC236}">
                    <a16:creationId xmlns:a16="http://schemas.microsoft.com/office/drawing/2014/main" id="{62D7B996-1FEC-464D-8D8B-D64B27D37A0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54;p28">
                <a:extLst>
                  <a:ext uri="{FF2B5EF4-FFF2-40B4-BE49-F238E27FC236}">
                    <a16:creationId xmlns:a16="http://schemas.microsoft.com/office/drawing/2014/main" id="{EA744F30-BDB3-5747-AF43-F2EC6200F283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6" name="Google Shape;385;p39">
            <a:extLst>
              <a:ext uri="{FF2B5EF4-FFF2-40B4-BE49-F238E27FC236}">
                <a16:creationId xmlns:a16="http://schemas.microsoft.com/office/drawing/2014/main" id="{98BD2574-CFE0-414F-8976-F11BD0C3BD53}"/>
              </a:ext>
            </a:extLst>
          </p:cNvPr>
          <p:cNvSpPr txBox="1"/>
          <p:nvPr/>
        </p:nvSpPr>
        <p:spPr>
          <a:xfrm>
            <a:off x="729300" y="2711033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5" name="Google Shape;385;p39">
            <a:extLst>
              <a:ext uri="{FF2B5EF4-FFF2-40B4-BE49-F238E27FC236}">
                <a16:creationId xmlns:a16="http://schemas.microsoft.com/office/drawing/2014/main" id="{57B5C5DB-5D88-7C4B-970C-DA8AEF3C36D1}"/>
              </a:ext>
            </a:extLst>
          </p:cNvPr>
          <p:cNvSpPr txBox="1"/>
          <p:nvPr/>
        </p:nvSpPr>
        <p:spPr>
          <a:xfrm>
            <a:off x="707231" y="4819540"/>
            <a:ext cx="122074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AFEAE2-2ABA-9A48-AA09-DF2A7742808B}"/>
              </a:ext>
            </a:extLst>
          </p:cNvPr>
          <p:cNvSpPr txBox="1"/>
          <p:nvPr/>
        </p:nvSpPr>
        <p:spPr>
          <a:xfrm>
            <a:off x="240883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A570A9-4468-284A-9C9D-63820EED796B}"/>
              </a:ext>
            </a:extLst>
          </p:cNvPr>
          <p:cNvSpPr txBox="1"/>
          <p:nvPr/>
        </p:nvSpPr>
        <p:spPr>
          <a:xfrm>
            <a:off x="485551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1</a:t>
            </a:r>
          </a:p>
        </p:txBody>
      </p:sp>
      <p:cxnSp>
        <p:nvCxnSpPr>
          <p:cNvPr id="28" name="Google Shape;181;p29">
            <a:extLst>
              <a:ext uri="{FF2B5EF4-FFF2-40B4-BE49-F238E27FC236}">
                <a16:creationId xmlns:a16="http://schemas.microsoft.com/office/drawing/2014/main" id="{589FDAD1-BAF7-F148-9C95-ACD4874F0455}"/>
              </a:ext>
            </a:extLst>
          </p:cNvPr>
          <p:cNvCxnSpPr>
            <a:cxnSpLocks/>
          </p:cNvCxnSpPr>
          <p:nvPr/>
        </p:nvCxnSpPr>
        <p:spPr>
          <a:xfrm>
            <a:off x="4370507" y="2245569"/>
            <a:ext cx="0" cy="3176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EEFB2C02-690D-D44D-BD48-4E238CDE1CEE}"/>
              </a:ext>
            </a:extLst>
          </p:cNvPr>
          <p:cNvSpPr/>
          <p:nvPr/>
        </p:nvSpPr>
        <p:spPr>
          <a:xfrm rot="16200000">
            <a:off x="3729184" y="2399740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split</a:t>
            </a:r>
            <a:endParaRPr lang="en-GB" sz="2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6A8093B-3ABD-0548-BF4E-E89E270F86C4}"/>
              </a:ext>
            </a:extLst>
          </p:cNvPr>
          <p:cNvCxnSpPr/>
          <p:nvPr/>
        </p:nvCxnSpPr>
        <p:spPr>
          <a:xfrm>
            <a:off x="5221138" y="4524295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AF78353-7E81-B642-B075-12A2D68F0F0D}"/>
              </a:ext>
            </a:extLst>
          </p:cNvPr>
          <p:cNvCxnSpPr>
            <a:cxnSpLocks/>
          </p:cNvCxnSpPr>
          <p:nvPr/>
        </p:nvCxnSpPr>
        <p:spPr>
          <a:xfrm flipH="1">
            <a:off x="5167913" y="447727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23CB5D3-A0A1-B847-9324-03216CF038A6}"/>
              </a:ext>
            </a:extLst>
          </p:cNvPr>
          <p:cNvGrpSpPr/>
          <p:nvPr/>
        </p:nvGrpSpPr>
        <p:grpSpPr>
          <a:xfrm>
            <a:off x="2821551" y="4465112"/>
            <a:ext cx="574084" cy="434714"/>
            <a:chOff x="5320313" y="4670311"/>
            <a:chExt cx="574084" cy="434714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09330D0-D2F9-9C4C-B140-13470BBDEF62}"/>
                </a:ext>
              </a:extLst>
            </p:cNvPr>
            <p:cNvCxnSpPr/>
            <p:nvPr/>
          </p:nvCxnSpPr>
          <p:spPr>
            <a:xfrm>
              <a:off x="5373538" y="4717335"/>
              <a:ext cx="520859" cy="36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ED3C002-5A03-FA48-B0B1-DEB571942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0313" y="4670311"/>
              <a:ext cx="574084" cy="434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385;p39">
            <a:extLst>
              <a:ext uri="{FF2B5EF4-FFF2-40B4-BE49-F238E27FC236}">
                <a16:creationId xmlns:a16="http://schemas.microsoft.com/office/drawing/2014/main" id="{4E0CC8BA-8AC8-B147-B1D6-A9A802F2F5E1}"/>
              </a:ext>
            </a:extLst>
          </p:cNvPr>
          <p:cNvSpPr txBox="1"/>
          <p:nvPr/>
        </p:nvSpPr>
        <p:spPr>
          <a:xfrm>
            <a:off x="707231" y="5755988"/>
            <a:ext cx="148783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467673E-343C-C442-B226-7B6781FFD566}"/>
              </a:ext>
            </a:extLst>
          </p:cNvPr>
          <p:cNvSpPr txBox="1"/>
          <p:nvPr/>
        </p:nvSpPr>
        <p:spPr>
          <a:xfrm>
            <a:off x="2402660" y="5786282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822A4D0A-49C0-C64C-97EB-53D7F7DA44EC}"/>
              </a:ext>
            </a:extLst>
          </p:cNvPr>
          <p:cNvSpPr txBox="1"/>
          <p:nvPr/>
        </p:nvSpPr>
        <p:spPr>
          <a:xfrm>
            <a:off x="4849340" y="5786282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1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EDD55F6-6920-A24E-BF08-CDE5C6C8EB68}"/>
              </a:ext>
            </a:extLst>
          </p:cNvPr>
          <p:cNvSpPr txBox="1"/>
          <p:nvPr/>
        </p:nvSpPr>
        <p:spPr>
          <a:xfrm>
            <a:off x="7498080" y="5843295"/>
            <a:ext cx="15921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Score=100%</a:t>
            </a:r>
          </a:p>
        </p:txBody>
      </p:sp>
      <p:sp>
        <p:nvSpPr>
          <p:cNvPr id="40" name="Google Shape;385;p39">
            <a:extLst>
              <a:ext uri="{FF2B5EF4-FFF2-40B4-BE49-F238E27FC236}">
                <a16:creationId xmlns:a16="http://schemas.microsoft.com/office/drawing/2014/main" id="{A5C7A5D7-35C1-124E-8F31-F21A21C8FFDF}"/>
              </a:ext>
            </a:extLst>
          </p:cNvPr>
          <p:cNvSpPr txBox="1"/>
          <p:nvPr/>
        </p:nvSpPr>
        <p:spPr>
          <a:xfrm>
            <a:off x="707287" y="3883092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</a:t>
            </a:r>
            <a:b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offsets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1" name="Google Shape;385;p39">
            <a:extLst>
              <a:ext uri="{FF2B5EF4-FFF2-40B4-BE49-F238E27FC236}">
                <a16:creationId xmlns:a16="http://schemas.microsoft.com/office/drawing/2014/main" id="{50D72735-8405-764C-BDE4-C167611E2E1C}"/>
              </a:ext>
            </a:extLst>
          </p:cNvPr>
          <p:cNvSpPr txBox="1"/>
          <p:nvPr/>
        </p:nvSpPr>
        <p:spPr>
          <a:xfrm>
            <a:off x="729300" y="4835064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Split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sz="1800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FB3B9046-0999-7242-921A-6CC6845294BA}"/>
              </a:ext>
            </a:extLst>
          </p:cNvPr>
          <p:cNvSpPr txBox="1"/>
          <p:nvPr/>
        </p:nvSpPr>
        <p:spPr>
          <a:xfrm>
            <a:off x="6558755" y="4397312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points to </a:t>
            </a:r>
            <a:br>
              <a:rPr lang="en-GB" dirty="0"/>
            </a:br>
            <a:r>
              <a:rPr lang="en-GB" dirty="0"/>
              <a:t>current prediction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2DC57A2-92CC-2E4A-B9CB-B958FF36591E}"/>
              </a:ext>
            </a:extLst>
          </p:cNvPr>
          <p:cNvCxnSpPr/>
          <p:nvPr/>
        </p:nvCxnSpPr>
        <p:spPr>
          <a:xfrm>
            <a:off x="5259775" y="5410400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EC2BFE1-36C8-6148-8924-445449029239}"/>
              </a:ext>
            </a:extLst>
          </p:cNvPr>
          <p:cNvCxnSpPr>
            <a:cxnSpLocks/>
          </p:cNvCxnSpPr>
          <p:nvPr/>
        </p:nvCxnSpPr>
        <p:spPr>
          <a:xfrm flipH="1">
            <a:off x="5167912" y="5350196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D086E70-CB9D-C546-AFAC-7DD6EC1E80D5}"/>
              </a:ext>
            </a:extLst>
          </p:cNvPr>
          <p:cNvCxnSpPr/>
          <p:nvPr/>
        </p:nvCxnSpPr>
        <p:spPr>
          <a:xfrm>
            <a:off x="2900535" y="5434067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60F349D-E1BF-6549-BD47-9D05080AF663}"/>
              </a:ext>
            </a:extLst>
          </p:cNvPr>
          <p:cNvCxnSpPr>
            <a:cxnSpLocks/>
          </p:cNvCxnSpPr>
          <p:nvPr/>
        </p:nvCxnSpPr>
        <p:spPr>
          <a:xfrm flipH="1">
            <a:off x="2821551" y="539962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0085A4A0-BD95-8243-804C-F9AF94CC5C6C}"/>
              </a:ext>
            </a:extLst>
          </p:cNvPr>
          <p:cNvSpPr txBox="1"/>
          <p:nvPr/>
        </p:nvSpPr>
        <p:spPr>
          <a:xfrm>
            <a:off x="240883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	  1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78517A60-6945-F64F-B220-3018B23B0E12}"/>
              </a:ext>
            </a:extLst>
          </p:cNvPr>
          <p:cNvSpPr txBox="1"/>
          <p:nvPr/>
        </p:nvSpPr>
        <p:spPr>
          <a:xfrm>
            <a:off x="485551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	  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62B9A4E6-940F-5845-9C38-46D3DA743D69}"/>
              </a:ext>
            </a:extLst>
          </p:cNvPr>
          <p:cNvSpPr txBox="1"/>
          <p:nvPr/>
        </p:nvSpPr>
        <p:spPr>
          <a:xfrm>
            <a:off x="221713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2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59862B0C-038B-394D-8815-9C3079712269}"/>
              </a:ext>
            </a:extLst>
          </p:cNvPr>
          <p:cNvSpPr txBox="1"/>
          <p:nvPr/>
        </p:nvSpPr>
        <p:spPr>
          <a:xfrm>
            <a:off x="466381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	  4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F33126EA-4A26-8B44-A5A6-948AB5C0B1B0}"/>
              </a:ext>
            </a:extLst>
          </p:cNvPr>
          <p:cNvSpPr/>
          <p:nvPr/>
        </p:nvSpPr>
        <p:spPr>
          <a:xfrm>
            <a:off x="3361075" y="540999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8DD67A9-A68F-5F4C-B751-6788EBEEED03}"/>
              </a:ext>
            </a:extLst>
          </p:cNvPr>
          <p:cNvSpPr/>
          <p:nvPr/>
        </p:nvSpPr>
        <p:spPr>
          <a:xfrm>
            <a:off x="5722608" y="5446490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42C0344-EF31-BA42-ADB7-AF4448FB7F41}"/>
              </a:ext>
            </a:extLst>
          </p:cNvPr>
          <p:cNvSpPr/>
          <p:nvPr/>
        </p:nvSpPr>
        <p:spPr>
          <a:xfrm>
            <a:off x="3313112" y="449629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endParaRPr lang="en-GB" dirty="0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BF45692D-E218-F349-B39F-38B24FD2B2B6}"/>
              </a:ext>
            </a:extLst>
          </p:cNvPr>
          <p:cNvSpPr/>
          <p:nvPr/>
        </p:nvSpPr>
        <p:spPr>
          <a:xfrm>
            <a:off x="5674645" y="453279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45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Time Series</a:t>
            </a:r>
            <a:endParaRPr dirty="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8675" y="2925375"/>
            <a:ext cx="7622550" cy="192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8"/>
          <p:cNvCxnSpPr/>
          <p:nvPr/>
        </p:nvCxnSpPr>
        <p:spPr>
          <a:xfrm rot="10800000" flipH="1">
            <a:off x="3142025" y="5114500"/>
            <a:ext cx="4014000" cy="7500"/>
          </a:xfrm>
          <a:prstGeom prst="straightConnector1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8"/>
          <p:cNvSpPr txBox="1"/>
          <p:nvPr/>
        </p:nvSpPr>
        <p:spPr>
          <a:xfrm>
            <a:off x="4673400" y="5167275"/>
            <a:ext cx="67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time</a:t>
            </a:r>
            <a:endParaRPr sz="180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6" name="Google Shape;162;p28">
            <a:extLst>
              <a:ext uri="{FF2B5EF4-FFF2-40B4-BE49-F238E27FC236}">
                <a16:creationId xmlns:a16="http://schemas.microsoft.com/office/drawing/2014/main" id="{331F790E-961D-8344-B9E3-01B55EFC5D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374775"/>
            <a:ext cx="82296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sym typeface="Helvetica Neue"/>
              </a:rPr>
              <a:t>A time series is a temporally-ordered sequence of real values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200" dirty="0">
              <a:sym typeface="Helvetica Neue"/>
            </a:endParaRPr>
          </a:p>
        </p:txBody>
      </p:sp>
      <p:sp>
        <p:nvSpPr>
          <p:cNvPr id="18" name="Google Shape;163;p28">
            <a:extLst>
              <a:ext uri="{FF2B5EF4-FFF2-40B4-BE49-F238E27FC236}">
                <a16:creationId xmlns:a16="http://schemas.microsoft.com/office/drawing/2014/main" id="{553A9BED-06C0-F14C-B150-D560803071B9}"/>
              </a:ext>
            </a:extLst>
          </p:cNvPr>
          <p:cNvSpPr txBox="1"/>
          <p:nvPr/>
        </p:nvSpPr>
        <p:spPr>
          <a:xfrm>
            <a:off x="5990700" y="4380644"/>
            <a:ext cx="345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Electrocardiography (ECG) data [1]</a:t>
            </a:r>
            <a:endParaRPr lang="en-GB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9" name="Google Shape;153;p28">
            <a:extLst>
              <a:ext uri="{FF2B5EF4-FFF2-40B4-BE49-F238E27FC236}">
                <a16:creationId xmlns:a16="http://schemas.microsoft.com/office/drawing/2014/main" id="{D3906646-3A81-7F48-B909-FA1B721D058D}"/>
              </a:ext>
            </a:extLst>
          </p:cNvPr>
          <p:cNvSpPr txBox="1">
            <a:spLocks/>
          </p:cNvSpPr>
          <p:nvPr/>
        </p:nvSpPr>
        <p:spPr>
          <a:xfrm>
            <a:off x="8377238" y="6486525"/>
            <a:ext cx="54768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GB" smtClean="0"/>
              <a:pPr/>
              <a:t>2</a:t>
            </a:fld>
            <a:endParaRPr lang="en-GB"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1CA3A4FD-2700-9340-86FC-5BBB9D83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k-NN Classifier - Relabelling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1B0B66A-02D0-7F43-9ADE-C615A5637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20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D2E308-F4AE-E641-8837-3600132BF3C3}"/>
              </a:ext>
            </a:extLst>
          </p:cNvPr>
          <p:cNvGrpSpPr/>
          <p:nvPr/>
        </p:nvGrpSpPr>
        <p:grpSpPr>
          <a:xfrm>
            <a:off x="2436273" y="2636288"/>
            <a:ext cx="3868852" cy="1197690"/>
            <a:chOff x="1756854" y="3502203"/>
            <a:chExt cx="3868852" cy="1971206"/>
          </a:xfrm>
        </p:grpSpPr>
        <p:pic>
          <p:nvPicPr>
            <p:cNvPr id="13" name="Google Shape;154;p28">
              <a:extLst>
                <a:ext uri="{FF2B5EF4-FFF2-40B4-BE49-F238E27FC236}">
                  <a16:creationId xmlns:a16="http://schemas.microsoft.com/office/drawing/2014/main" id="{497E58F9-E9EA-1847-B500-2A97A294EF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1B010AE5-E7EA-F34B-857E-42CC25C4352E}"/>
                </a:ext>
              </a:extLst>
            </p:cNvPr>
            <p:cNvGrpSpPr/>
            <p:nvPr/>
          </p:nvGrpSpPr>
          <p:grpSpPr>
            <a:xfrm>
              <a:off x="1756854" y="3625222"/>
              <a:ext cx="2731639" cy="1848187"/>
              <a:chOff x="1756854" y="3625222"/>
              <a:chExt cx="2731639" cy="1848187"/>
            </a:xfrm>
          </p:grpSpPr>
          <p:pic>
            <p:nvPicPr>
              <p:cNvPr id="15" name="Google Shape;154;p28">
                <a:extLst>
                  <a:ext uri="{FF2B5EF4-FFF2-40B4-BE49-F238E27FC236}">
                    <a16:creationId xmlns:a16="http://schemas.microsoft.com/office/drawing/2014/main" id="{8BFE66F2-E3C5-6F41-9082-9CE69C57DC5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" name="Google Shape;154;p28">
                <a:extLst>
                  <a:ext uri="{FF2B5EF4-FFF2-40B4-BE49-F238E27FC236}">
                    <a16:creationId xmlns:a16="http://schemas.microsoft.com/office/drawing/2014/main" id="{62D7B996-1FEC-464D-8D8B-D64B27D37A0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54;p28">
                <a:extLst>
                  <a:ext uri="{FF2B5EF4-FFF2-40B4-BE49-F238E27FC236}">
                    <a16:creationId xmlns:a16="http://schemas.microsoft.com/office/drawing/2014/main" id="{EA744F30-BDB3-5747-AF43-F2EC6200F283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2" name="Textfeld 31">
            <a:extLst>
              <a:ext uri="{FF2B5EF4-FFF2-40B4-BE49-F238E27FC236}">
                <a16:creationId xmlns:a16="http://schemas.microsoft.com/office/drawing/2014/main" id="{2190922C-7EC0-9741-9018-CF5FD8DDF3AF}"/>
              </a:ext>
            </a:extLst>
          </p:cNvPr>
          <p:cNvSpPr txBox="1"/>
          <p:nvPr/>
        </p:nvSpPr>
        <p:spPr>
          <a:xfrm>
            <a:off x="240883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B461ECC-B4F7-524D-AD1A-C376C18DFDF8}"/>
              </a:ext>
            </a:extLst>
          </p:cNvPr>
          <p:cNvSpPr txBox="1"/>
          <p:nvPr/>
        </p:nvSpPr>
        <p:spPr>
          <a:xfrm>
            <a:off x="4855510" y="39232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	  2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C77E4713-052E-E943-8EF4-27737C17D8D1}"/>
              </a:ext>
            </a:extLst>
          </p:cNvPr>
          <p:cNvSpPr txBox="1"/>
          <p:nvPr/>
        </p:nvSpPr>
        <p:spPr>
          <a:xfrm>
            <a:off x="221713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C4AAA38-D4DF-2747-8AD6-1422CD0BFBEE}"/>
              </a:ext>
            </a:extLst>
          </p:cNvPr>
          <p:cNvSpPr txBox="1"/>
          <p:nvPr/>
        </p:nvSpPr>
        <p:spPr>
          <a:xfrm>
            <a:off x="4663813" y="2717084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	  3</a:t>
            </a:r>
          </a:p>
        </p:txBody>
      </p:sp>
      <p:sp>
        <p:nvSpPr>
          <p:cNvPr id="36" name="Google Shape;385;p39">
            <a:extLst>
              <a:ext uri="{FF2B5EF4-FFF2-40B4-BE49-F238E27FC236}">
                <a16:creationId xmlns:a16="http://schemas.microsoft.com/office/drawing/2014/main" id="{98BD2574-CFE0-414F-8976-F11BD0C3BD53}"/>
              </a:ext>
            </a:extLst>
          </p:cNvPr>
          <p:cNvSpPr txBox="1"/>
          <p:nvPr/>
        </p:nvSpPr>
        <p:spPr>
          <a:xfrm>
            <a:off x="729300" y="2711033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5" name="Google Shape;385;p39">
            <a:extLst>
              <a:ext uri="{FF2B5EF4-FFF2-40B4-BE49-F238E27FC236}">
                <a16:creationId xmlns:a16="http://schemas.microsoft.com/office/drawing/2014/main" id="{57B5C5DB-5D88-7C4B-970C-DA8AEF3C36D1}"/>
              </a:ext>
            </a:extLst>
          </p:cNvPr>
          <p:cNvSpPr txBox="1"/>
          <p:nvPr/>
        </p:nvSpPr>
        <p:spPr>
          <a:xfrm>
            <a:off x="707231" y="4819540"/>
            <a:ext cx="122074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BAFEAE2-2ABA-9A48-AA09-DF2A7742808B}"/>
              </a:ext>
            </a:extLst>
          </p:cNvPr>
          <p:cNvSpPr txBox="1"/>
          <p:nvPr/>
        </p:nvSpPr>
        <p:spPr>
          <a:xfrm>
            <a:off x="240883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1A570A9-4468-284A-9C9D-63820EED796B}"/>
              </a:ext>
            </a:extLst>
          </p:cNvPr>
          <p:cNvSpPr txBox="1"/>
          <p:nvPr/>
        </p:nvSpPr>
        <p:spPr>
          <a:xfrm>
            <a:off x="4855510" y="4840573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1</a:t>
            </a:r>
          </a:p>
        </p:txBody>
      </p:sp>
      <p:cxnSp>
        <p:nvCxnSpPr>
          <p:cNvPr id="28" name="Google Shape;181;p29">
            <a:extLst>
              <a:ext uri="{FF2B5EF4-FFF2-40B4-BE49-F238E27FC236}">
                <a16:creationId xmlns:a16="http://schemas.microsoft.com/office/drawing/2014/main" id="{589FDAD1-BAF7-F148-9C95-ACD4874F0455}"/>
              </a:ext>
            </a:extLst>
          </p:cNvPr>
          <p:cNvCxnSpPr>
            <a:cxnSpLocks/>
          </p:cNvCxnSpPr>
          <p:nvPr/>
        </p:nvCxnSpPr>
        <p:spPr>
          <a:xfrm>
            <a:off x="5553527" y="2266503"/>
            <a:ext cx="0" cy="3176817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EEFB2C02-690D-D44D-BD48-4E238CDE1CEE}"/>
              </a:ext>
            </a:extLst>
          </p:cNvPr>
          <p:cNvSpPr/>
          <p:nvPr/>
        </p:nvSpPr>
        <p:spPr>
          <a:xfrm rot="16200000">
            <a:off x="4911912" y="2476286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split</a:t>
            </a:r>
            <a:endParaRPr lang="en-GB" sz="2200" dirty="0"/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06A8093B-3ABD-0548-BF4E-E89E270F86C4}"/>
              </a:ext>
            </a:extLst>
          </p:cNvPr>
          <p:cNvCxnSpPr/>
          <p:nvPr/>
        </p:nvCxnSpPr>
        <p:spPr>
          <a:xfrm>
            <a:off x="5221138" y="4524295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0AF78353-7E81-B642-B075-12A2D68F0F0D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5167913" y="447727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23CB5D3-A0A1-B847-9324-03216CF038A6}"/>
              </a:ext>
            </a:extLst>
          </p:cNvPr>
          <p:cNvGrpSpPr/>
          <p:nvPr/>
        </p:nvGrpSpPr>
        <p:grpSpPr>
          <a:xfrm>
            <a:off x="2821551" y="4465112"/>
            <a:ext cx="574084" cy="434714"/>
            <a:chOff x="5320313" y="4670311"/>
            <a:chExt cx="574084" cy="434714"/>
          </a:xfrm>
        </p:grpSpPr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809330D0-D2F9-9C4C-B140-13470BBDEF62}"/>
                </a:ext>
              </a:extLst>
            </p:cNvPr>
            <p:cNvCxnSpPr/>
            <p:nvPr/>
          </p:nvCxnSpPr>
          <p:spPr>
            <a:xfrm>
              <a:off x="5373538" y="4717335"/>
              <a:ext cx="520859" cy="363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ED3C002-5A03-FA48-B0B1-DEB571942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0313" y="4670311"/>
              <a:ext cx="574084" cy="4347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Google Shape;385;p39">
            <a:extLst>
              <a:ext uri="{FF2B5EF4-FFF2-40B4-BE49-F238E27FC236}">
                <a16:creationId xmlns:a16="http://schemas.microsoft.com/office/drawing/2014/main" id="{121F4D02-A7B9-C24F-9379-0DCD922F7DA6}"/>
              </a:ext>
            </a:extLst>
          </p:cNvPr>
          <p:cNvSpPr txBox="1"/>
          <p:nvPr/>
        </p:nvSpPr>
        <p:spPr>
          <a:xfrm>
            <a:off x="707231" y="5755988"/>
            <a:ext cx="1487833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57CD2AC9-B85F-564B-A370-3B22615FCF64}"/>
              </a:ext>
            </a:extLst>
          </p:cNvPr>
          <p:cNvSpPr txBox="1"/>
          <p:nvPr/>
        </p:nvSpPr>
        <p:spPr>
          <a:xfrm>
            <a:off x="2402660" y="5786282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0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B40E4092-CD39-B44B-B96B-B911BD9359E7}"/>
              </a:ext>
            </a:extLst>
          </p:cNvPr>
          <p:cNvSpPr txBox="1"/>
          <p:nvPr/>
        </p:nvSpPr>
        <p:spPr>
          <a:xfrm>
            <a:off x="4849339" y="5786282"/>
            <a:ext cx="2362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0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4C0A5749-BCC5-234D-BB28-C71CF6153DB5}"/>
              </a:ext>
            </a:extLst>
          </p:cNvPr>
          <p:cNvSpPr txBox="1"/>
          <p:nvPr/>
        </p:nvSpPr>
        <p:spPr>
          <a:xfrm>
            <a:off x="7498080" y="5843295"/>
            <a:ext cx="1449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Score=50%</a:t>
            </a:r>
          </a:p>
        </p:txBody>
      </p:sp>
      <p:sp>
        <p:nvSpPr>
          <p:cNvPr id="40" name="Google Shape;385;p39">
            <a:extLst>
              <a:ext uri="{FF2B5EF4-FFF2-40B4-BE49-F238E27FC236}">
                <a16:creationId xmlns:a16="http://schemas.microsoft.com/office/drawing/2014/main" id="{DA51DF41-F6A2-5E48-B944-02DE4B759D3E}"/>
              </a:ext>
            </a:extLst>
          </p:cNvPr>
          <p:cNvSpPr txBox="1"/>
          <p:nvPr/>
        </p:nvSpPr>
        <p:spPr>
          <a:xfrm>
            <a:off x="707287" y="3883092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 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      </a:t>
            </a:r>
            <a:b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offsets</a:t>
            </a:r>
            <a:r>
              <a:rPr lang="de-DE" sz="18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	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1" name="Google Shape;385;p39">
            <a:extLst>
              <a:ext uri="{FF2B5EF4-FFF2-40B4-BE49-F238E27FC236}">
                <a16:creationId xmlns:a16="http://schemas.microsoft.com/office/drawing/2014/main" id="{C8547E53-9864-6146-A84E-70F07DED93ED}"/>
              </a:ext>
            </a:extLst>
          </p:cNvPr>
          <p:cNvSpPr txBox="1"/>
          <p:nvPr/>
        </p:nvSpPr>
        <p:spPr>
          <a:xfrm>
            <a:off x="729300" y="4835064"/>
            <a:ext cx="1005824" cy="553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Split</a:t>
            </a:r>
            <a:br>
              <a:rPr lang="de-DE" sz="1800" i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lang="de-DE" sz="1800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sz="1800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sz="1800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2" name="Textplatzhalter 10">
            <a:extLst>
              <a:ext uri="{FF2B5EF4-FFF2-40B4-BE49-F238E27FC236}">
                <a16:creationId xmlns:a16="http://schemas.microsoft.com/office/drawing/2014/main" id="{3D7E0DA2-D929-644C-8DDC-E287D639300E}"/>
              </a:ext>
            </a:extLst>
          </p:cNvPr>
          <p:cNvSpPr txBox="1">
            <a:spLocks/>
          </p:cNvSpPr>
          <p:nvPr/>
        </p:nvSpPr>
        <p:spPr>
          <a:xfrm>
            <a:off x="444600" y="1374480"/>
            <a:ext cx="5230045" cy="346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91425" bIns="507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Iterate and relabel splits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600" dirty="0"/>
              <a:t>Split labels change but NN offsets don’t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09E7401C-4B23-874C-8C7D-EB05EC91B793}"/>
              </a:ext>
            </a:extLst>
          </p:cNvPr>
          <p:cNvSpPr txBox="1"/>
          <p:nvPr/>
        </p:nvSpPr>
        <p:spPr>
          <a:xfrm>
            <a:off x="6887977" y="4399524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points to </a:t>
            </a:r>
            <a:br>
              <a:rPr lang="en-GB" dirty="0"/>
            </a:br>
            <a:r>
              <a:rPr lang="en-GB" dirty="0"/>
              <a:t>current prediction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D1366DA8-F2EC-FB4C-8DBA-5622CC6A9B93}"/>
              </a:ext>
            </a:extLst>
          </p:cNvPr>
          <p:cNvCxnSpPr/>
          <p:nvPr/>
        </p:nvCxnSpPr>
        <p:spPr>
          <a:xfrm>
            <a:off x="5259775" y="5410400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D3F037CA-7F76-444D-8FA6-89804B599C1C}"/>
              </a:ext>
            </a:extLst>
          </p:cNvPr>
          <p:cNvCxnSpPr>
            <a:cxnSpLocks/>
          </p:cNvCxnSpPr>
          <p:nvPr/>
        </p:nvCxnSpPr>
        <p:spPr>
          <a:xfrm flipH="1">
            <a:off x="5167912" y="5350196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3E71CF59-AEF6-ED43-905F-ED0D4BE94176}"/>
              </a:ext>
            </a:extLst>
          </p:cNvPr>
          <p:cNvCxnSpPr/>
          <p:nvPr/>
        </p:nvCxnSpPr>
        <p:spPr>
          <a:xfrm>
            <a:off x="2900535" y="5434067"/>
            <a:ext cx="520859" cy="36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FD609F01-AEE7-6345-B25F-A2E4D35D53B5}"/>
              </a:ext>
            </a:extLst>
          </p:cNvPr>
          <p:cNvCxnSpPr>
            <a:cxnSpLocks/>
          </p:cNvCxnSpPr>
          <p:nvPr/>
        </p:nvCxnSpPr>
        <p:spPr>
          <a:xfrm flipH="1">
            <a:off x="2821551" y="5399621"/>
            <a:ext cx="574084" cy="43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extLst>
              <a:ext uri="{FF2B5EF4-FFF2-40B4-BE49-F238E27FC236}">
                <a16:creationId xmlns:a16="http://schemas.microsoft.com/office/drawing/2014/main" id="{29ADA267-52DF-1A4E-AF89-DFDC6DC24326}"/>
              </a:ext>
            </a:extLst>
          </p:cNvPr>
          <p:cNvSpPr/>
          <p:nvPr/>
        </p:nvSpPr>
        <p:spPr>
          <a:xfrm>
            <a:off x="3361075" y="5409992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4A4D2981-1F62-F241-B0CB-BD3D2D8CBB45}"/>
              </a:ext>
            </a:extLst>
          </p:cNvPr>
          <p:cNvSpPr/>
          <p:nvPr/>
        </p:nvSpPr>
        <p:spPr>
          <a:xfrm>
            <a:off x="5722608" y="5446490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pred</a:t>
            </a:r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	</a:t>
            </a:r>
            <a:endParaRPr lang="en-GB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4D1AA165-FAA1-164E-9652-C414A3DEE8B3}"/>
              </a:ext>
            </a:extLst>
          </p:cNvPr>
          <p:cNvSpPr/>
          <p:nvPr/>
        </p:nvSpPr>
        <p:spPr>
          <a:xfrm>
            <a:off x="3313112" y="449629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</a:t>
            </a:r>
            <a:endParaRPr lang="en-GB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62BDAC0F-B6CF-3440-979C-FC76F22F6045}"/>
              </a:ext>
            </a:extLst>
          </p:cNvPr>
          <p:cNvSpPr/>
          <p:nvPr/>
        </p:nvSpPr>
        <p:spPr>
          <a:xfrm>
            <a:off x="5674645" y="4532796"/>
            <a:ext cx="1107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NN	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03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de-DE" dirty="0"/>
              <a:t>Peak Finder – </a:t>
            </a:r>
            <a:r>
              <a:rPr lang="de-DE" dirty="0" err="1"/>
              <a:t>Recursive</a:t>
            </a:r>
            <a:r>
              <a:rPr lang="de-DE" dirty="0"/>
              <a:t> Splitting – Non-Binary Splits</a:t>
            </a:r>
            <a:endParaRPr dirty="0"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88" y="1971475"/>
            <a:ext cx="6982027" cy="17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/>
          <p:nvPr/>
        </p:nvSpPr>
        <p:spPr>
          <a:xfrm>
            <a:off x="1907650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walk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4346050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jog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6389425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run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4" name="Google Shape;344;p37"/>
          <p:cNvCxnSpPr>
            <a:stCxn id="341" idx="2"/>
          </p:cNvCxnSpPr>
          <p:nvPr/>
        </p:nvCxnSpPr>
        <p:spPr>
          <a:xfrm>
            <a:off x="2361700" y="1813950"/>
            <a:ext cx="7200" cy="6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37"/>
          <p:cNvCxnSpPr>
            <a:stCxn id="342" idx="2"/>
          </p:cNvCxnSpPr>
          <p:nvPr/>
        </p:nvCxnSpPr>
        <p:spPr>
          <a:xfrm>
            <a:off x="4800100" y="1813950"/>
            <a:ext cx="2700" cy="3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37"/>
          <p:cNvCxnSpPr/>
          <p:nvPr/>
        </p:nvCxnSpPr>
        <p:spPr>
          <a:xfrm>
            <a:off x="6843475" y="1813950"/>
            <a:ext cx="600" cy="3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47" name="Google Shape;3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900" y="4186200"/>
            <a:ext cx="6982025" cy="17528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7"/>
          <p:cNvCxnSpPr>
            <a:cxnSpLocks/>
          </p:cNvCxnSpPr>
          <p:nvPr/>
        </p:nvCxnSpPr>
        <p:spPr>
          <a:xfrm>
            <a:off x="5765888" y="3764875"/>
            <a:ext cx="0" cy="10441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9" name="Google Shape;349;p37"/>
          <p:cNvSpPr txBox="1"/>
          <p:nvPr/>
        </p:nvSpPr>
        <p:spPr>
          <a:xfrm>
            <a:off x="6783000" y="4074800"/>
            <a:ext cx="2156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global </a:t>
            </a:r>
            <a:r>
              <a:rPr lang="de-DE" sz="1800" dirty="0" err="1">
                <a:latin typeface="Helvetica Neue"/>
                <a:ea typeface="Helvetica Neue"/>
                <a:cs typeface="Helvetica Neue"/>
                <a:sym typeface="Helvetica Neue"/>
              </a:rPr>
              <a:t>maximum</a:t>
            </a: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= First Split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0" name="Google Shape;350;p37"/>
          <p:cNvCxnSpPr>
            <a:cxnSpLocks/>
          </p:cNvCxnSpPr>
          <p:nvPr/>
        </p:nvCxnSpPr>
        <p:spPr>
          <a:xfrm flipH="1">
            <a:off x="5953760" y="4211300"/>
            <a:ext cx="82196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8F8E170F-F2F6-6B4A-B8F5-82D59D18EE72}"/>
              </a:ext>
            </a:extLst>
          </p:cNvPr>
          <p:cNvSpPr txBox="1"/>
          <p:nvPr/>
        </p:nvSpPr>
        <p:spPr>
          <a:xfrm>
            <a:off x="536762" y="3889056"/>
            <a:ext cx="26869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Compute global ClaSP</a:t>
            </a:r>
          </a:p>
        </p:txBody>
      </p:sp>
      <p:sp>
        <p:nvSpPr>
          <p:cNvPr id="19" name="Google Shape;153;p28">
            <a:extLst>
              <a:ext uri="{FF2B5EF4-FFF2-40B4-BE49-F238E27FC236}">
                <a16:creationId xmlns:a16="http://schemas.microsoft.com/office/drawing/2014/main" id="{78ED4F0C-6736-8140-8BC5-52B9FE9CAD4B}"/>
              </a:ext>
            </a:extLst>
          </p:cNvPr>
          <p:cNvSpPr txBox="1">
            <a:spLocks/>
          </p:cNvSpPr>
          <p:nvPr/>
        </p:nvSpPr>
        <p:spPr>
          <a:xfrm>
            <a:off x="8377238" y="6486525"/>
            <a:ext cx="54768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GB" smtClean="0"/>
              <a:pPr/>
              <a:t>21</a:t>
            </a:fld>
            <a:endParaRPr lang="en-GB"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de-DE" dirty="0"/>
              <a:t>Peak Finder – </a:t>
            </a:r>
            <a:r>
              <a:rPr lang="de-DE" dirty="0" err="1"/>
              <a:t>Recursive</a:t>
            </a:r>
            <a:r>
              <a:rPr lang="de-DE" dirty="0"/>
              <a:t> Splitting – Non-Binary Splits</a:t>
            </a:r>
            <a:endParaRPr dirty="0"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88" y="1971475"/>
            <a:ext cx="6982027" cy="17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8"/>
          <p:cNvSpPr txBox="1"/>
          <p:nvPr/>
        </p:nvSpPr>
        <p:spPr>
          <a:xfrm>
            <a:off x="1907650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walk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4346050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jog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1" name="Google Shape;361;p38"/>
          <p:cNvSpPr txBox="1"/>
          <p:nvPr/>
        </p:nvSpPr>
        <p:spPr>
          <a:xfrm>
            <a:off x="6389425" y="1352250"/>
            <a:ext cx="90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Helvetica Neue"/>
                <a:ea typeface="Helvetica Neue"/>
                <a:cs typeface="Helvetica Neue"/>
                <a:sym typeface="Helvetica Neue"/>
              </a:rPr>
              <a:t>run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62" name="Google Shape;362;p38"/>
          <p:cNvCxnSpPr>
            <a:stCxn id="359" idx="2"/>
          </p:cNvCxnSpPr>
          <p:nvPr/>
        </p:nvCxnSpPr>
        <p:spPr>
          <a:xfrm>
            <a:off x="2361700" y="1813950"/>
            <a:ext cx="7200" cy="6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38"/>
          <p:cNvCxnSpPr>
            <a:stCxn id="360" idx="2"/>
          </p:cNvCxnSpPr>
          <p:nvPr/>
        </p:nvCxnSpPr>
        <p:spPr>
          <a:xfrm>
            <a:off x="4800100" y="1813950"/>
            <a:ext cx="2700" cy="37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38"/>
          <p:cNvCxnSpPr/>
          <p:nvPr/>
        </p:nvCxnSpPr>
        <p:spPr>
          <a:xfrm>
            <a:off x="6843475" y="1813950"/>
            <a:ext cx="600" cy="3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5" name="Google Shape;3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900" y="4138800"/>
            <a:ext cx="4787750" cy="184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650" y="4766450"/>
            <a:ext cx="2460650" cy="12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8"/>
          <p:cNvSpPr txBox="1"/>
          <p:nvPr/>
        </p:nvSpPr>
        <p:spPr>
          <a:xfrm>
            <a:off x="3095300" y="5053150"/>
            <a:ext cx="1551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de-DE" sz="1800" dirty="0" err="1">
                <a:latin typeface="Helvetica Neue"/>
                <a:ea typeface="Helvetica Neue"/>
                <a:cs typeface="Helvetica Neue"/>
                <a:sym typeface="Helvetica Neue"/>
              </a:rPr>
              <a:t>Compute</a:t>
            </a: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800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Left</a:t>
            </a:r>
            <a:r>
              <a:rPr lang="de-DE" sz="18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800" dirty="0" err="1">
                <a:latin typeface="Helvetica Neue"/>
                <a:ea typeface="Helvetica Neue"/>
                <a:cs typeface="Helvetica Neue"/>
                <a:sym typeface="Helvetica Neue"/>
              </a:rPr>
              <a:t>ClaSP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6067100" y="4062550"/>
            <a:ext cx="15510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latin typeface="Helvetica Neue"/>
                <a:ea typeface="Helvetica Neue"/>
                <a:cs typeface="Helvetica Neue"/>
                <a:sym typeface="Helvetica Neue"/>
              </a:rPr>
              <a:t>Compute</a:t>
            </a: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800" dirty="0" err="1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Right</a:t>
            </a:r>
            <a:r>
              <a:rPr lang="de-DE" sz="1800" dirty="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800" dirty="0" err="1">
                <a:latin typeface="Helvetica Neue"/>
                <a:ea typeface="Helvetica Neue"/>
                <a:cs typeface="Helvetica Neue"/>
                <a:sym typeface="Helvetica Neue"/>
              </a:rPr>
              <a:t>ClaSP</a:t>
            </a: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77475" y="3652075"/>
            <a:ext cx="21627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choose</a:t>
            </a:r>
            <a:r>
              <a:rPr lang="de-DE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DE" sz="18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maximum</a:t>
            </a:r>
            <a:endParaRPr lang="de-DE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de-DE" sz="1800" dirty="0">
                <a:latin typeface="Helvetica Neue"/>
                <a:ea typeface="Helvetica Neue"/>
                <a:cs typeface="Helvetica Neue"/>
                <a:sym typeface="Helvetica Neue"/>
              </a:rPr>
              <a:t>= Second Split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0" name="Google Shape;370;p38"/>
          <p:cNvCxnSpPr>
            <a:stCxn id="369" idx="3"/>
            <a:endCxn id="365" idx="0"/>
          </p:cNvCxnSpPr>
          <p:nvPr/>
        </p:nvCxnSpPr>
        <p:spPr>
          <a:xfrm flipV="1">
            <a:off x="2640175" y="4138800"/>
            <a:ext cx="767600" cy="210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7AE0059C-134B-4648-A060-606EDF226F52}"/>
              </a:ext>
            </a:extLst>
          </p:cNvPr>
          <p:cNvCxnSpPr>
            <a:cxnSpLocks/>
          </p:cNvCxnSpPr>
          <p:nvPr/>
        </p:nvCxnSpPr>
        <p:spPr>
          <a:xfrm>
            <a:off x="5720370" y="1352250"/>
            <a:ext cx="0" cy="500791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Google Shape;348;p37">
            <a:extLst>
              <a:ext uri="{FF2B5EF4-FFF2-40B4-BE49-F238E27FC236}">
                <a16:creationId xmlns:a16="http://schemas.microsoft.com/office/drawing/2014/main" id="{54D12834-06A9-174D-98C1-8E828482EF08}"/>
              </a:ext>
            </a:extLst>
          </p:cNvPr>
          <p:cNvCxnSpPr>
            <a:cxnSpLocks/>
          </p:cNvCxnSpPr>
          <p:nvPr/>
        </p:nvCxnSpPr>
        <p:spPr>
          <a:xfrm>
            <a:off x="3754208" y="3652075"/>
            <a:ext cx="0" cy="104415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53;p28">
            <a:extLst>
              <a:ext uri="{FF2B5EF4-FFF2-40B4-BE49-F238E27FC236}">
                <a16:creationId xmlns:a16="http://schemas.microsoft.com/office/drawing/2014/main" id="{FAAF9A42-C122-F14F-972E-B6587817270F}"/>
              </a:ext>
            </a:extLst>
          </p:cNvPr>
          <p:cNvSpPr txBox="1">
            <a:spLocks/>
          </p:cNvSpPr>
          <p:nvPr/>
        </p:nvSpPr>
        <p:spPr>
          <a:xfrm>
            <a:off x="8377238" y="6486525"/>
            <a:ext cx="54768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GB" smtClean="0"/>
              <a:pPr/>
              <a:t>22</a:t>
            </a:fld>
            <a:endParaRPr lang="en-GB"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de-DE" dirty="0"/>
              <a:t>Benchmark Datasets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6F61822-9BB7-F940-9114-15593FCB9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374775"/>
            <a:ext cx="5387340" cy="4864100"/>
          </a:xfrm>
        </p:spPr>
        <p:txBody>
          <a:bodyPr/>
          <a:lstStyle/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GB" b="1" dirty="0"/>
              <a:t>32 Segmentation DS [3]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1-2 change points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annotated by human experts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GB" b="1" dirty="0"/>
              <a:t>66 semi-synthetic UCR archive [4]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1-6 change points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group &amp; concatenate by same label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annotated by design</a:t>
            </a:r>
          </a:p>
          <a:p>
            <a:pPr marL="685800" lvl="1" indent="0"/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b="1" dirty="0"/>
              <a:t>Metric</a:t>
            </a:r>
            <a:r>
              <a:rPr lang="en-GB" dirty="0"/>
              <a:t>: relative difference between predicted and true change points </a:t>
            </a:r>
            <a:r>
              <a:rPr lang="en-GB" b="1" dirty="0"/>
              <a:t>[3]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76" name="Google Shape;476;p45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lvl="0"/>
            <a:fld id="{00000000-1234-1234-1234-123412341234}" type="slidenum">
              <a:rPr lang="de-DE"/>
              <a:pPr lvl="0"/>
              <a:t>23</a:t>
            </a:fld>
            <a:endParaRPr lang="de-DE">
              <a:sym typeface="Times New Roman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947B525-AC50-E04A-8CA9-83ABE171C798}"/>
              </a:ext>
            </a:extLst>
          </p:cNvPr>
          <p:cNvGrpSpPr/>
          <p:nvPr/>
        </p:nvGrpSpPr>
        <p:grpSpPr>
          <a:xfrm>
            <a:off x="6531869" y="1273873"/>
            <a:ext cx="2297553" cy="2553941"/>
            <a:chOff x="441350" y="1418836"/>
            <a:chExt cx="3846500" cy="4275739"/>
          </a:xfrm>
        </p:grpSpPr>
        <p:pic>
          <p:nvPicPr>
            <p:cNvPr id="477" name="Google Shape;4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350" y="4359800"/>
              <a:ext cx="3846500" cy="1334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8" name="Google Shape;478;p45"/>
            <p:cNvSpPr txBox="1"/>
            <p:nvPr/>
          </p:nvSpPr>
          <p:spPr>
            <a:xfrm>
              <a:off x="798525" y="3704838"/>
              <a:ext cx="1346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no gun</a:t>
              </a:r>
              <a:endParaRPr sz="12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79" name="Google Shape;479;p45"/>
            <p:cNvSpPr txBox="1"/>
            <p:nvPr/>
          </p:nvSpPr>
          <p:spPr>
            <a:xfrm>
              <a:off x="3049050" y="3704838"/>
              <a:ext cx="10377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gun</a:t>
              </a:r>
              <a:endParaRPr sz="12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pic>
          <p:nvPicPr>
            <p:cNvPr id="480" name="Google Shape;48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1350" y="2049775"/>
              <a:ext cx="3645400" cy="16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Google Shape;481;p45"/>
            <p:cNvSpPr txBox="1"/>
            <p:nvPr/>
          </p:nvSpPr>
          <p:spPr>
            <a:xfrm>
              <a:off x="798525" y="1418838"/>
              <a:ext cx="1346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walking</a:t>
              </a:r>
              <a:endParaRPr sz="12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82" name="Google Shape;482;p45"/>
            <p:cNvSpPr txBox="1"/>
            <p:nvPr/>
          </p:nvSpPr>
          <p:spPr>
            <a:xfrm>
              <a:off x="3049049" y="1418836"/>
              <a:ext cx="1238801" cy="63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 err="1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playing</a:t>
              </a:r>
              <a:endParaRPr sz="12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  <p:sp>
        <p:nvSpPr>
          <p:cNvPr id="486" name="Google Shape;486;p45"/>
          <p:cNvSpPr txBox="1"/>
          <p:nvPr/>
        </p:nvSpPr>
        <p:spPr>
          <a:xfrm>
            <a:off x="6502690" y="8957090"/>
            <a:ext cx="34014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45"/>
          <p:cNvSpPr txBox="1"/>
          <p:nvPr/>
        </p:nvSpPr>
        <p:spPr>
          <a:xfrm>
            <a:off x="2715700" y="7741400"/>
            <a:ext cx="2920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8" name="Google Shape;4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7495" y="5088287"/>
            <a:ext cx="3401350" cy="68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CD067FA-71C6-C24B-B475-B358198D5E57}"/>
              </a:ext>
            </a:extLst>
          </p:cNvPr>
          <p:cNvGrpSpPr/>
          <p:nvPr/>
        </p:nvGrpSpPr>
        <p:grpSpPr>
          <a:xfrm>
            <a:off x="6556634" y="3874034"/>
            <a:ext cx="2216987" cy="2425000"/>
            <a:chOff x="846600" y="1493725"/>
            <a:chExt cx="3794500" cy="4150525"/>
          </a:xfrm>
        </p:grpSpPr>
        <p:pic>
          <p:nvPicPr>
            <p:cNvPr id="30" name="Google Shape;531;p47">
              <a:extLst>
                <a:ext uri="{FF2B5EF4-FFF2-40B4-BE49-F238E27FC236}">
                  <a16:creationId xmlns:a16="http://schemas.microsoft.com/office/drawing/2014/main" id="{EDC2152B-E02D-7C4F-9ED7-D6845464632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6600" y="2048175"/>
              <a:ext cx="3680174" cy="1300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32;p47">
              <a:extLst>
                <a:ext uri="{FF2B5EF4-FFF2-40B4-BE49-F238E27FC236}">
                  <a16:creationId xmlns:a16="http://schemas.microsoft.com/office/drawing/2014/main" id="{018DD585-C04D-C143-A7ED-14E8A7DD138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46600" y="4158625"/>
              <a:ext cx="3680175" cy="1485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533;p47">
              <a:extLst>
                <a:ext uri="{FF2B5EF4-FFF2-40B4-BE49-F238E27FC236}">
                  <a16:creationId xmlns:a16="http://schemas.microsoft.com/office/drawing/2014/main" id="{26957F0A-B2A5-A045-9C60-D10950505C3B}"/>
                </a:ext>
              </a:extLst>
            </p:cNvPr>
            <p:cNvSpPr txBox="1"/>
            <p:nvPr/>
          </p:nvSpPr>
          <p:spPr>
            <a:xfrm>
              <a:off x="1379201" y="3627325"/>
              <a:ext cx="1356900" cy="63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Robusta</a:t>
              </a:r>
              <a:endParaRPr sz="12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33" name="Google Shape;534;p47">
              <a:extLst>
                <a:ext uri="{FF2B5EF4-FFF2-40B4-BE49-F238E27FC236}">
                  <a16:creationId xmlns:a16="http://schemas.microsoft.com/office/drawing/2014/main" id="{7C0B1F89-8419-B149-8093-2851468E4904}"/>
                </a:ext>
              </a:extLst>
            </p:cNvPr>
            <p:cNvSpPr txBox="1"/>
            <p:nvPr/>
          </p:nvSpPr>
          <p:spPr>
            <a:xfrm>
              <a:off x="3284200" y="3627325"/>
              <a:ext cx="1356900" cy="63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Arabica</a:t>
              </a:r>
              <a:endParaRPr sz="12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34" name="Google Shape;535;p47">
              <a:extLst>
                <a:ext uri="{FF2B5EF4-FFF2-40B4-BE49-F238E27FC236}">
                  <a16:creationId xmlns:a16="http://schemas.microsoft.com/office/drawing/2014/main" id="{0170D663-4A21-A542-A5E2-1D758578B124}"/>
                </a:ext>
              </a:extLst>
            </p:cNvPr>
            <p:cNvSpPr txBox="1"/>
            <p:nvPr/>
          </p:nvSpPr>
          <p:spPr>
            <a:xfrm>
              <a:off x="1455399" y="1493725"/>
              <a:ext cx="1356900" cy="63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 err="1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Avonlea</a:t>
              </a:r>
              <a:endParaRPr sz="12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35" name="Google Shape;536;p47">
              <a:extLst>
                <a:ext uri="{FF2B5EF4-FFF2-40B4-BE49-F238E27FC236}">
                  <a16:creationId xmlns:a16="http://schemas.microsoft.com/office/drawing/2014/main" id="{195F4C7B-1C23-C845-AE68-805E03661D3A}"/>
                </a:ext>
              </a:extLst>
            </p:cNvPr>
            <p:cNvSpPr txBox="1"/>
            <p:nvPr/>
          </p:nvSpPr>
          <p:spPr>
            <a:xfrm>
              <a:off x="3284200" y="1493725"/>
              <a:ext cx="1356900" cy="6320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Clovis</a:t>
              </a:r>
              <a:endParaRPr sz="12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Ablation Study: Scoring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Metric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Parameters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1508700" y="4608500"/>
            <a:ext cx="612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3</a:t>
            </a: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-NN and ROC-AUC performed best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(avoids class imbalances and noise)</a:t>
            </a:r>
            <a:endParaRPr lang="en-GB" sz="24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538" name="Google Shape;538;p46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8B1413-C689-034C-9B78-C8CA5B9B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45" y="1985340"/>
            <a:ext cx="7609459" cy="217932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C3D8B70-EEAB-0449-A3CB-4A3BC4A17117}"/>
              </a:ext>
            </a:extLst>
          </p:cNvPr>
          <p:cNvCxnSpPr/>
          <p:nvPr/>
        </p:nvCxnSpPr>
        <p:spPr>
          <a:xfrm flipH="1">
            <a:off x="8049296" y="2550017"/>
            <a:ext cx="653344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Ablation Study: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Size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1149858" y="4449067"/>
            <a:ext cx="6984696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 window selection is as good as expert annotations (ClaSP) but mean </a:t>
            </a:r>
            <a:r>
              <a:rPr lang="en-GB" sz="24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ensembling</a:t>
            </a: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comes close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4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use expert annotations for </a:t>
            </a:r>
            <a:r>
              <a:rPr lang="en-GB" sz="2400" b="1" dirty="0">
                <a:solidFill>
                  <a:schemeClr val="bg2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all methods </a:t>
            </a: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in the following experiments</a:t>
            </a:r>
          </a:p>
        </p:txBody>
      </p:sp>
      <p:sp>
        <p:nvSpPr>
          <p:cNvPr id="546" name="Google Shape;546;p47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8D6584-4A80-9940-A228-17DB55A8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58" y="1990617"/>
            <a:ext cx="7228017" cy="1899050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C829CC9-442C-164C-87D0-059C02BE866A}"/>
              </a:ext>
            </a:extLst>
          </p:cNvPr>
          <p:cNvCxnSpPr/>
          <p:nvPr/>
        </p:nvCxnSpPr>
        <p:spPr>
          <a:xfrm flipH="1">
            <a:off x="8049296" y="2550017"/>
            <a:ext cx="653344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Comparative Analysis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1971040" y="4186575"/>
            <a:ext cx="5425440" cy="1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ClaSP is significantly better than is competitors on binary (CP=1) and non-binary (CP&gt;1) segmentation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51AD4C-ABF8-B846-A141-606D3A709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79" y="1560210"/>
            <a:ext cx="7143596" cy="2268440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F4791A6-40DF-7F4A-B41C-1CD138A67532}"/>
              </a:ext>
            </a:extLst>
          </p:cNvPr>
          <p:cNvCxnSpPr/>
          <p:nvPr/>
        </p:nvCxnSpPr>
        <p:spPr>
          <a:xfrm flipH="1">
            <a:off x="7993602" y="2138716"/>
            <a:ext cx="653344" cy="721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28E86EF-DF46-3C47-8BF8-B5994A60C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Runtime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31A502-CAB4-0C48-9E6B-8BE225AD1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B1619F1-A34B-1D41-83B5-F1F7C9CF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81" y="2165150"/>
            <a:ext cx="8737357" cy="2054760"/>
          </a:xfrm>
          <a:prstGeom prst="rect">
            <a:avLst/>
          </a:prstGeom>
        </p:spPr>
      </p:pic>
      <p:sp>
        <p:nvSpPr>
          <p:cNvPr id="10" name="Google Shape;555;p48">
            <a:extLst>
              <a:ext uri="{FF2B5EF4-FFF2-40B4-BE49-F238E27FC236}">
                <a16:creationId xmlns:a16="http://schemas.microsoft.com/office/drawing/2014/main" id="{3D86E406-F53F-484B-89B3-173635F1ED6F}"/>
              </a:ext>
            </a:extLst>
          </p:cNvPr>
          <p:cNvSpPr txBox="1"/>
          <p:nvPr/>
        </p:nvSpPr>
        <p:spPr>
          <a:xfrm>
            <a:off x="2570479" y="4692850"/>
            <a:ext cx="4003040" cy="1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ClaSP is faster than the second best method FLOSS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3037246-05C1-D94E-B4F3-CFC5E4C8716C}"/>
              </a:ext>
            </a:extLst>
          </p:cNvPr>
          <p:cNvCxnSpPr>
            <a:cxnSpLocks/>
          </p:cNvCxnSpPr>
          <p:nvPr/>
        </p:nvCxnSpPr>
        <p:spPr>
          <a:xfrm flipH="1">
            <a:off x="8558053" y="2499360"/>
            <a:ext cx="492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606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Real-World Use-Cases – Please refer to our Paper</a:t>
            </a:r>
          </a:p>
        </p:txBody>
      </p:sp>
      <p:sp>
        <p:nvSpPr>
          <p:cNvPr id="561" name="Google Shape;561;p4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507757A-1542-384D-A47F-12FB4EA8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1375682"/>
            <a:ext cx="3964626" cy="209949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C5356EE-66FE-B841-BA41-29D3122B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798" y="1375682"/>
            <a:ext cx="3262034" cy="24133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8F91C21-DB6D-284A-B8EE-F0DDDA769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67" y="3673912"/>
            <a:ext cx="3048000" cy="291722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21AE5C-B7BD-7841-BC5F-26D901F0FF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080" y="4135408"/>
            <a:ext cx="2925560" cy="22243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8E51C37-6BD9-A14B-8AD3-792F4E6E0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8133" y="3033032"/>
            <a:ext cx="4572000" cy="244928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B012492-ABBD-3147-A7E7-56B643E06CBC}"/>
              </a:ext>
            </a:extLst>
          </p:cNvPr>
          <p:cNvSpPr txBox="1"/>
          <p:nvPr/>
        </p:nvSpPr>
        <p:spPr>
          <a:xfrm>
            <a:off x="3734556" y="5596739"/>
            <a:ext cx="1443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Please see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the paper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6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de-DE"/>
              <a:t>Summary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51B054-B728-8A43-9A79-6C29CCC9D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600" y="1374480"/>
            <a:ext cx="8229600" cy="4863900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ClaSP is a novel algorithm for </a:t>
            </a:r>
            <a:r>
              <a:rPr lang="en-GB" b="1" dirty="0">
                <a:solidFill>
                  <a:schemeClr val="accent1"/>
                </a:solidFill>
              </a:rPr>
              <a:t>segmentation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/>
              <a:t>based on </a:t>
            </a:r>
            <a:r>
              <a:rPr lang="en-GB" b="1" dirty="0">
                <a:solidFill>
                  <a:schemeClr val="accent1"/>
                </a:solidFill>
              </a:rPr>
              <a:t>self-supervision and classification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ClaSP produces and analyses a </a:t>
            </a:r>
            <a:r>
              <a:rPr lang="en-GB" b="1" dirty="0">
                <a:solidFill>
                  <a:schemeClr val="accent1"/>
                </a:solidFill>
              </a:rPr>
              <a:t>classification score profile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Local maxima indicate state changes in the underlying process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GB" dirty="0"/>
              <a:t>The profile is thus interpretable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Our experimental evaluation shows that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ClaSP sets the new state-of-the art on the benchmark sets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dirty="0"/>
              <a:t>And is faster than the second best competitor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ClaSP may be extended for more powerful classifiers and features extraction techniques in future work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30" name="Google Shape;630;p56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lvl="0"/>
            <a:fld id="{00000000-1234-1234-1234-123412341234}" type="slidenum">
              <a:rPr lang="de-DE"/>
              <a:pPr lvl="0"/>
              <a:t>29</a:t>
            </a:fld>
            <a:endParaRPr lang="de-DE"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Biological and Physical Processes</a:t>
            </a:r>
          </a:p>
        </p:txBody>
      </p:sp>
      <p:sp>
        <p:nvSpPr>
          <p:cNvPr id="14" name="Google Shape;162;p28">
            <a:extLst>
              <a:ext uri="{FF2B5EF4-FFF2-40B4-BE49-F238E27FC236}">
                <a16:creationId xmlns:a16="http://schemas.microsoft.com/office/drawing/2014/main" id="{0AC8CCB7-F958-644A-9804-D97216D5F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2136" y="1421867"/>
            <a:ext cx="2814780" cy="4154953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The study of biological and physical processes results in long time series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Changes in internal state result in observable changes of measurements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dirty="0">
              <a:sym typeface="Helvetica Neue"/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dirty="0"/>
              <a:t>The data is unlabelled</a:t>
            </a:r>
            <a:endParaRPr lang="en-GB" dirty="0">
              <a:sym typeface="Helvetica Neue"/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lvl="0"/>
            <a:fld id="{00000000-1234-1234-1234-123412341234}" type="slidenum">
              <a:rPr lang="en-GB" smtClean="0"/>
              <a:pPr lvl="0"/>
              <a:t>3</a:t>
            </a:fld>
            <a:endParaRPr lang="en-GB">
              <a:sym typeface="Times New Roman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DFA902A-BC37-CD4E-A3B4-D18E19941FC2}"/>
              </a:ext>
            </a:extLst>
          </p:cNvPr>
          <p:cNvGrpSpPr/>
          <p:nvPr/>
        </p:nvGrpSpPr>
        <p:grpSpPr>
          <a:xfrm>
            <a:off x="3478421" y="1298065"/>
            <a:ext cx="5192539" cy="2540435"/>
            <a:chOff x="668675" y="1117714"/>
            <a:chExt cx="7622550" cy="3729311"/>
          </a:xfrm>
        </p:grpSpPr>
        <p:sp>
          <p:nvSpPr>
            <p:cNvPr id="156" name="Google Shape;156;p28"/>
            <p:cNvSpPr txBox="1"/>
            <p:nvPr/>
          </p:nvSpPr>
          <p:spPr>
            <a:xfrm>
              <a:off x="3829300" y="1117714"/>
              <a:ext cx="2357099" cy="14909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premature ventricular contractions</a:t>
              </a:r>
              <a:endParaRPr lang="en-GB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9D7287F8-0B85-FE44-A766-D44FBF466790}"/>
                </a:ext>
              </a:extLst>
            </p:cNvPr>
            <p:cNvGrpSpPr/>
            <p:nvPr/>
          </p:nvGrpSpPr>
          <p:grpSpPr>
            <a:xfrm>
              <a:off x="668675" y="1276080"/>
              <a:ext cx="7622550" cy="3570945"/>
              <a:chOff x="668675" y="1276080"/>
              <a:chExt cx="7622550" cy="3570945"/>
            </a:xfrm>
          </p:grpSpPr>
          <p:pic>
            <p:nvPicPr>
              <p:cNvPr id="154" name="Google Shape;154;p28"/>
              <p:cNvPicPr preferRelativeResize="0"/>
              <p:nvPr/>
            </p:nvPicPr>
            <p:blipFill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8675" y="2925375"/>
                <a:ext cx="7622550" cy="1921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5" name="Google Shape;155;p28"/>
              <p:cNvSpPr txBox="1"/>
              <p:nvPr/>
            </p:nvSpPr>
            <p:spPr>
              <a:xfrm>
                <a:off x="1200699" y="1881675"/>
                <a:ext cx="2292900" cy="1084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bundle branch block beats</a:t>
                </a:r>
              </a:p>
            </p:txBody>
          </p:sp>
          <p:sp>
            <p:nvSpPr>
              <p:cNvPr id="157" name="Google Shape;157;p28"/>
              <p:cNvSpPr txBox="1"/>
              <p:nvPr/>
            </p:nvSpPr>
            <p:spPr>
              <a:xfrm>
                <a:off x="6186400" y="1276080"/>
                <a:ext cx="1861201" cy="14909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normal heart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beats</a:t>
                </a:r>
              </a:p>
            </p:txBody>
          </p:sp>
          <p:cxnSp>
            <p:nvCxnSpPr>
              <p:cNvPr id="158" name="Google Shape;158;p28"/>
              <p:cNvCxnSpPr>
                <a:stCxn id="155" idx="2"/>
              </p:cNvCxnSpPr>
              <p:nvPr/>
            </p:nvCxnSpPr>
            <p:spPr>
              <a:xfrm flipH="1">
                <a:off x="2334552" y="2965974"/>
                <a:ext cx="12598" cy="32420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59" name="Google Shape;159;p28"/>
              <p:cNvCxnSpPr>
                <a:cxnSpLocks/>
                <a:stCxn id="157" idx="2"/>
              </p:cNvCxnSpPr>
              <p:nvPr/>
            </p:nvCxnSpPr>
            <p:spPr>
              <a:xfrm flipH="1">
                <a:off x="7116850" y="2767009"/>
                <a:ext cx="150" cy="3463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60" name="Google Shape;160;p28"/>
              <p:cNvCxnSpPr>
                <a:cxnSpLocks/>
                <a:stCxn id="156" idx="2"/>
              </p:cNvCxnSpPr>
              <p:nvPr/>
            </p:nvCxnSpPr>
            <p:spPr>
              <a:xfrm>
                <a:off x="5007850" y="2608643"/>
                <a:ext cx="0" cy="35733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9B27B38-6BA0-C545-AF82-D2D6583821E7}"/>
              </a:ext>
            </a:extLst>
          </p:cNvPr>
          <p:cNvGrpSpPr/>
          <p:nvPr/>
        </p:nvGrpSpPr>
        <p:grpSpPr>
          <a:xfrm>
            <a:off x="3329206" y="3939080"/>
            <a:ext cx="7077351" cy="2332075"/>
            <a:chOff x="1013888" y="1352250"/>
            <a:chExt cx="8896028" cy="2931351"/>
          </a:xfrm>
        </p:grpSpPr>
        <p:pic>
          <p:nvPicPr>
            <p:cNvPr id="18" name="Google Shape;302;p35">
              <a:extLst>
                <a:ext uri="{FF2B5EF4-FFF2-40B4-BE49-F238E27FC236}">
                  <a16:creationId xmlns:a16="http://schemas.microsoft.com/office/drawing/2014/main" id="{20D750DC-D118-D04F-A6B1-32660F04D1DF}"/>
                </a:ext>
              </a:extLst>
            </p:cNvPr>
            <p:cNvPicPr preferRelativeResize="0"/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3888" y="1971476"/>
              <a:ext cx="6982027" cy="17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303;p35">
              <a:extLst>
                <a:ext uri="{FF2B5EF4-FFF2-40B4-BE49-F238E27FC236}">
                  <a16:creationId xmlns:a16="http://schemas.microsoft.com/office/drawing/2014/main" id="{52CAB622-1542-A042-B3B6-39D4DE952583}"/>
                </a:ext>
              </a:extLst>
            </p:cNvPr>
            <p:cNvSpPr txBox="1"/>
            <p:nvPr/>
          </p:nvSpPr>
          <p:spPr>
            <a:xfrm>
              <a:off x="6081915" y="3780713"/>
              <a:ext cx="3828001" cy="5028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Motion Data [2]</a:t>
              </a:r>
              <a:endParaRPr lang="en-GB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20" name="Google Shape;304;p35">
              <a:extLst>
                <a:ext uri="{FF2B5EF4-FFF2-40B4-BE49-F238E27FC236}">
                  <a16:creationId xmlns:a16="http://schemas.microsoft.com/office/drawing/2014/main" id="{26C46B5E-B201-7848-B5ED-7EB1760118C8}"/>
                </a:ext>
              </a:extLst>
            </p:cNvPr>
            <p:cNvSpPr txBox="1"/>
            <p:nvPr/>
          </p:nvSpPr>
          <p:spPr>
            <a:xfrm>
              <a:off x="1907650" y="1352250"/>
              <a:ext cx="908100" cy="58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walk</a:t>
              </a:r>
            </a:p>
          </p:txBody>
        </p:sp>
        <p:sp>
          <p:nvSpPr>
            <p:cNvPr id="21" name="Google Shape;305;p35">
              <a:extLst>
                <a:ext uri="{FF2B5EF4-FFF2-40B4-BE49-F238E27FC236}">
                  <a16:creationId xmlns:a16="http://schemas.microsoft.com/office/drawing/2014/main" id="{C78394B4-6E8C-BB4F-BCB8-B7E2C97EE204}"/>
                </a:ext>
              </a:extLst>
            </p:cNvPr>
            <p:cNvSpPr txBox="1"/>
            <p:nvPr/>
          </p:nvSpPr>
          <p:spPr>
            <a:xfrm>
              <a:off x="4346050" y="1352250"/>
              <a:ext cx="908100" cy="58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jog</a:t>
              </a:r>
            </a:p>
          </p:txBody>
        </p:sp>
        <p:sp>
          <p:nvSpPr>
            <p:cNvPr id="22" name="Google Shape;306;p35">
              <a:extLst>
                <a:ext uri="{FF2B5EF4-FFF2-40B4-BE49-F238E27FC236}">
                  <a16:creationId xmlns:a16="http://schemas.microsoft.com/office/drawing/2014/main" id="{678427F2-1B08-5E41-A817-59B29A4ACDEB}"/>
                </a:ext>
              </a:extLst>
            </p:cNvPr>
            <p:cNvSpPr txBox="1"/>
            <p:nvPr/>
          </p:nvSpPr>
          <p:spPr>
            <a:xfrm>
              <a:off x="6389426" y="1352250"/>
              <a:ext cx="908100" cy="5802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run</a:t>
              </a:r>
            </a:p>
          </p:txBody>
        </p:sp>
        <p:cxnSp>
          <p:nvCxnSpPr>
            <p:cNvPr id="23" name="Google Shape;307;p35">
              <a:extLst>
                <a:ext uri="{FF2B5EF4-FFF2-40B4-BE49-F238E27FC236}">
                  <a16:creationId xmlns:a16="http://schemas.microsoft.com/office/drawing/2014/main" id="{492EEE40-C5CE-5B40-9F6D-19551EF7D4BD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2361701" y="1932512"/>
              <a:ext cx="7199" cy="50243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" name="Google Shape;308;p35">
              <a:extLst>
                <a:ext uri="{FF2B5EF4-FFF2-40B4-BE49-F238E27FC236}">
                  <a16:creationId xmlns:a16="http://schemas.microsoft.com/office/drawing/2014/main" id="{94E86994-B88D-DC4D-B373-04170DECC397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4800101" y="1932512"/>
              <a:ext cx="2699" cy="25463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" name="Google Shape;309;p35">
              <a:extLst>
                <a:ext uri="{FF2B5EF4-FFF2-40B4-BE49-F238E27FC236}">
                  <a16:creationId xmlns:a16="http://schemas.microsoft.com/office/drawing/2014/main" id="{99CCBD2F-0A50-AE4D-98C9-FDCF70219F38}"/>
                </a:ext>
              </a:extLst>
            </p:cNvPr>
            <p:cNvCxnSpPr/>
            <p:nvPr/>
          </p:nvCxnSpPr>
          <p:spPr>
            <a:xfrm>
              <a:off x="6843475" y="1813950"/>
              <a:ext cx="600" cy="305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6" name="Google Shape;163;p28">
            <a:extLst>
              <a:ext uri="{FF2B5EF4-FFF2-40B4-BE49-F238E27FC236}">
                <a16:creationId xmlns:a16="http://schemas.microsoft.com/office/drawing/2014/main" id="{42F9CECF-759F-A146-9FB5-DD5BDED6360F}"/>
              </a:ext>
            </a:extLst>
          </p:cNvPr>
          <p:cNvSpPr txBox="1"/>
          <p:nvPr/>
        </p:nvSpPr>
        <p:spPr>
          <a:xfrm>
            <a:off x="7605785" y="3472825"/>
            <a:ext cx="3458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ECG data [1]</a:t>
            </a:r>
            <a:endParaRPr lang="en-GB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5689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FF148-B844-FA4F-BB6F-653DC644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</p:spPr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4" name="Google Shape;303;p35">
            <a:extLst>
              <a:ext uri="{FF2B5EF4-FFF2-40B4-BE49-F238E27FC236}">
                <a16:creationId xmlns:a16="http://schemas.microsoft.com/office/drawing/2014/main" id="{4CEEAB4E-8E1C-264B-96DD-437034793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4500" y="1374775"/>
            <a:ext cx="8229600" cy="4185731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0" indent="-457200">
              <a:buFont typeface="+mj-lt"/>
              <a:buAutoNum type="arabicPeriod"/>
            </a:pPr>
            <a:r>
              <a:rPr lang="de-DE" dirty="0" err="1"/>
              <a:t>Greenwald</a:t>
            </a:r>
            <a:r>
              <a:rPr lang="de-DE" dirty="0"/>
              <a:t>, S. D. (1986). 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ventricular</a:t>
            </a:r>
            <a:r>
              <a:rPr lang="de-DE" dirty="0"/>
              <a:t> </a:t>
            </a:r>
            <a:r>
              <a:rPr lang="de-DE" dirty="0" err="1"/>
              <a:t>fibrillation</a:t>
            </a:r>
            <a:r>
              <a:rPr lang="de-DE" dirty="0"/>
              <a:t> </a:t>
            </a:r>
            <a:r>
              <a:rPr lang="de-DE" dirty="0" err="1"/>
              <a:t>detector</a:t>
            </a:r>
            <a:r>
              <a:rPr lang="de-DE" dirty="0"/>
              <a:t>. </a:t>
            </a:r>
            <a:r>
              <a:rPr lang="de-DE" dirty="0" err="1"/>
              <a:t>Doctoral</a:t>
            </a:r>
            <a:r>
              <a:rPr lang="de-DE" dirty="0"/>
              <a:t> </a:t>
            </a:r>
            <a:r>
              <a:rPr lang="de-DE" dirty="0" err="1"/>
              <a:t>dissertation</a:t>
            </a:r>
            <a:r>
              <a:rPr lang="de-DE" dirty="0"/>
              <a:t>.</a:t>
            </a:r>
          </a:p>
          <a:p>
            <a:pPr marL="685800" lvl="0" indent="-457200">
              <a:buFont typeface="+mj-lt"/>
              <a:buAutoNum type="arabicPeriod"/>
            </a:pPr>
            <a:endParaRPr lang="de-DE" dirty="0">
              <a:sym typeface="Helvetica Neue"/>
            </a:endParaRPr>
          </a:p>
          <a:p>
            <a:pPr marL="685800" lvl="0" indent="-457200">
              <a:buFont typeface="+mj-lt"/>
              <a:buAutoNum type="arabicPeriod"/>
            </a:pPr>
            <a:r>
              <a:rPr lang="de-DE" dirty="0" err="1">
                <a:sym typeface="Helvetica Neue"/>
              </a:rPr>
              <a:t>Banos</a:t>
            </a:r>
            <a:r>
              <a:rPr lang="de-DE" dirty="0">
                <a:sym typeface="Helvetica Neue"/>
              </a:rPr>
              <a:t>, O., Toth, M. A., </a:t>
            </a:r>
            <a:r>
              <a:rPr lang="de-DE" dirty="0" err="1">
                <a:sym typeface="Helvetica Neue"/>
              </a:rPr>
              <a:t>Damas</a:t>
            </a:r>
            <a:r>
              <a:rPr lang="de-DE" dirty="0">
                <a:sym typeface="Helvetica Neue"/>
              </a:rPr>
              <a:t>, M. et al. (2014). </a:t>
            </a:r>
            <a:r>
              <a:rPr lang="de-DE" dirty="0" err="1">
                <a:sym typeface="Helvetica Neue"/>
              </a:rPr>
              <a:t>Dealing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with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the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effects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of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sensor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displacement</a:t>
            </a:r>
            <a:r>
              <a:rPr lang="de-DE" dirty="0">
                <a:sym typeface="Helvetica Neue"/>
              </a:rPr>
              <a:t> in </a:t>
            </a:r>
            <a:r>
              <a:rPr lang="de-DE" dirty="0" err="1">
                <a:sym typeface="Helvetica Neue"/>
              </a:rPr>
              <a:t>wearable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activity</a:t>
            </a:r>
            <a:r>
              <a:rPr lang="de-DE" dirty="0">
                <a:sym typeface="Helvetica Neue"/>
              </a:rPr>
              <a:t> </a:t>
            </a:r>
            <a:r>
              <a:rPr lang="de-DE" dirty="0" err="1">
                <a:sym typeface="Helvetica Neue"/>
              </a:rPr>
              <a:t>recognition</a:t>
            </a:r>
            <a:r>
              <a:rPr lang="de-DE" dirty="0">
                <a:sym typeface="Helvetica Neue"/>
              </a:rPr>
              <a:t>.</a:t>
            </a:r>
          </a:p>
          <a:p>
            <a:pPr marL="685800" lvl="0" indent="-457200">
              <a:buFont typeface="+mj-lt"/>
              <a:buAutoNum type="arabicPeriod"/>
            </a:pPr>
            <a:endParaRPr lang="de-DE" dirty="0"/>
          </a:p>
          <a:p>
            <a:pPr marL="685800" indent="-457200">
              <a:buFont typeface="+mj-lt"/>
              <a:buAutoNum type="arabicPeriod"/>
            </a:pPr>
            <a:r>
              <a:rPr lang="de-DE" dirty="0" err="1"/>
              <a:t>Gharghabi</a:t>
            </a:r>
            <a:r>
              <a:rPr lang="de-DE" dirty="0"/>
              <a:t>, S., Yeh, </a:t>
            </a:r>
            <a:r>
              <a:rPr lang="de-DE" dirty="0" err="1"/>
              <a:t>Keogh</a:t>
            </a:r>
            <a:r>
              <a:rPr lang="de-DE" dirty="0"/>
              <a:t>, E. et al. (2019). Domain </a:t>
            </a:r>
            <a:r>
              <a:rPr lang="de-DE" dirty="0" err="1"/>
              <a:t>agnostic</a:t>
            </a:r>
            <a:r>
              <a:rPr lang="de-DE" dirty="0"/>
              <a:t> online </a:t>
            </a:r>
            <a:r>
              <a:rPr lang="de-DE" dirty="0" err="1"/>
              <a:t>semantic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multi-dimensional time </a:t>
            </a:r>
            <a:r>
              <a:rPr lang="de-DE" dirty="0" err="1"/>
              <a:t>series</a:t>
            </a:r>
            <a:r>
              <a:rPr lang="de-DE" dirty="0"/>
              <a:t>. </a:t>
            </a:r>
          </a:p>
          <a:p>
            <a:pPr marL="685800" indent="-457200">
              <a:buFont typeface="+mj-lt"/>
              <a:buAutoNum type="arabicPeriod"/>
            </a:pPr>
            <a:endParaRPr lang="de-DE" dirty="0"/>
          </a:p>
          <a:p>
            <a:pPr marL="685800" lvl="0" indent="-457200">
              <a:buFont typeface="+mj-lt"/>
              <a:buAutoNum type="arabicPeriod"/>
            </a:pPr>
            <a:r>
              <a:rPr lang="de-DE" dirty="0"/>
              <a:t>Dau, H. A., </a:t>
            </a:r>
            <a:r>
              <a:rPr lang="de-DE" dirty="0" err="1"/>
              <a:t>Bagnall</a:t>
            </a:r>
            <a:r>
              <a:rPr lang="de-DE" dirty="0"/>
              <a:t>, A., </a:t>
            </a:r>
            <a:r>
              <a:rPr lang="de-DE" dirty="0" err="1"/>
              <a:t>Kamgar</a:t>
            </a:r>
            <a:r>
              <a:rPr lang="de-DE" dirty="0"/>
              <a:t>, K. (2019). The UCR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archive</a:t>
            </a:r>
            <a:r>
              <a:rPr lang="de-DE" dirty="0"/>
              <a:t>. IEEE/CAA Journal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Automatica</a:t>
            </a:r>
            <a:r>
              <a:rPr lang="de-DE" dirty="0"/>
              <a:t> </a:t>
            </a:r>
            <a:r>
              <a:rPr lang="de-DE" dirty="0" err="1"/>
              <a:t>Sinica</a:t>
            </a:r>
            <a:r>
              <a:rPr lang="de-DE" dirty="0"/>
              <a:t>.</a:t>
            </a:r>
          </a:p>
          <a:p>
            <a:pPr marL="685800" indent="-457200">
              <a:buFont typeface="+mj-lt"/>
              <a:buAutoNum type="arabicPeriod"/>
            </a:pPr>
            <a:endParaRPr lang="de-DE" dirty="0"/>
          </a:p>
          <a:p>
            <a:pPr marL="685800" lvl="0" indent="-457200">
              <a:buFont typeface="+mj-lt"/>
              <a:buAutoNum type="arabicPeriod"/>
            </a:pPr>
            <a:endParaRPr lang="de-DE" dirty="0">
              <a:sym typeface="Helvetica Neue"/>
            </a:endParaRPr>
          </a:p>
        </p:txBody>
      </p:sp>
      <p:sp>
        <p:nvSpPr>
          <p:cNvPr id="9" name="Google Shape;153;p28">
            <a:extLst>
              <a:ext uri="{FF2B5EF4-FFF2-40B4-BE49-F238E27FC236}">
                <a16:creationId xmlns:a16="http://schemas.microsoft.com/office/drawing/2014/main" id="{C95E133C-9ED6-8946-B472-5E9D751CBF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377238" y="6486525"/>
            <a:ext cx="547687" cy="296863"/>
          </a:xfr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lvl="0"/>
            <a:fld id="{00000000-1234-1234-1234-123412341234}" type="slidenum">
              <a:rPr lang="en-GB" smtClean="0"/>
              <a:pPr lvl="0"/>
              <a:t>30</a:t>
            </a:fld>
            <a:endParaRPr lang="en-GB"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1139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Determine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dirty="0" err="1">
                <a:latin typeface="Calibri" panose="020F0502020204030204" pitchFamily="34" charset="0"/>
                <a:cs typeface="Calibri" panose="020F0502020204030204" pitchFamily="34" charset="0"/>
              </a:rPr>
              <a:t>Window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 Size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58" name="Google Shape;4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975" y="1505225"/>
            <a:ext cx="3228525" cy="24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550" y="1505225"/>
            <a:ext cx="3336175" cy="20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8550" y="3862650"/>
            <a:ext cx="3426275" cy="2126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42"/>
          <p:cNvCxnSpPr/>
          <p:nvPr/>
        </p:nvCxnSpPr>
        <p:spPr>
          <a:xfrm>
            <a:off x="3477300" y="4002712"/>
            <a:ext cx="1761300" cy="89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42"/>
          <p:cNvCxnSpPr/>
          <p:nvPr/>
        </p:nvCxnSpPr>
        <p:spPr>
          <a:xfrm rot="10800000" flipH="1">
            <a:off x="4088900" y="2363237"/>
            <a:ext cx="1730700" cy="2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3" name="Google Shape;463;p42"/>
          <p:cNvSpPr txBox="1"/>
          <p:nvPr/>
        </p:nvSpPr>
        <p:spPr>
          <a:xfrm rot="-565305">
            <a:off x="4335507" y="1976875"/>
            <a:ext cx="835673" cy="454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mean</a:t>
            </a:r>
            <a:endParaRPr sz="180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 rot="1528225">
            <a:off x="4272890" y="3937415"/>
            <a:ext cx="835726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max</a:t>
            </a:r>
            <a:endParaRPr sz="180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395500" y="4549527"/>
            <a:ext cx="3693400" cy="17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Aggregate ClaSP curves over multiple lengths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Use dominant Fourier Frequency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Use Domain-Expert Labels</a:t>
            </a:r>
          </a:p>
        </p:txBody>
      </p:sp>
      <p:sp>
        <p:nvSpPr>
          <p:cNvPr id="466" name="Google Shape;466;p42"/>
          <p:cNvSpPr txBox="1"/>
          <p:nvPr/>
        </p:nvSpPr>
        <p:spPr>
          <a:xfrm>
            <a:off x="395500" y="1627775"/>
            <a:ext cx="1397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 change point </a:t>
            </a: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7" name="Google Shape;467;p42"/>
          <p:cNvCxnSpPr/>
          <p:nvPr/>
        </p:nvCxnSpPr>
        <p:spPr>
          <a:xfrm>
            <a:off x="1819475" y="1889450"/>
            <a:ext cx="769800" cy="4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8" name="Google Shape;468;p42"/>
          <p:cNvSpPr txBox="1"/>
          <p:nvPr/>
        </p:nvSpPr>
        <p:spPr>
          <a:xfrm>
            <a:off x="7658275" y="3714000"/>
            <a:ext cx="1397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 / predicted</a:t>
            </a:r>
            <a:endParaRPr sz="120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change points</a:t>
            </a:r>
            <a:endParaRPr sz="120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469" name="Google Shape;469;p42"/>
          <p:cNvCxnSpPr/>
          <p:nvPr/>
        </p:nvCxnSpPr>
        <p:spPr>
          <a:xfrm rot="10800000">
            <a:off x="7117850" y="3269000"/>
            <a:ext cx="579900" cy="48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2"/>
          <p:cNvCxnSpPr/>
          <p:nvPr/>
        </p:nvCxnSpPr>
        <p:spPr>
          <a:xfrm flipH="1">
            <a:off x="7144075" y="4222800"/>
            <a:ext cx="609900" cy="3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1" name="Google Shape;471;p42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Choice of Scoring Metrics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7BB86EE-92B6-2B46-9BE5-3E5EE30C3366}"/>
              </a:ext>
            </a:extLst>
          </p:cNvPr>
          <p:cNvGrpSpPr/>
          <p:nvPr/>
        </p:nvGrpSpPr>
        <p:grpSpPr>
          <a:xfrm>
            <a:off x="529924" y="2175877"/>
            <a:ext cx="2181300" cy="3999450"/>
            <a:chOff x="6113850" y="2276995"/>
            <a:chExt cx="2181300" cy="3999450"/>
          </a:xfrm>
        </p:grpSpPr>
        <p:sp>
          <p:nvSpPr>
            <p:cNvPr id="477" name="Google Shape;477;p43"/>
            <p:cNvSpPr txBox="1"/>
            <p:nvPr/>
          </p:nvSpPr>
          <p:spPr>
            <a:xfrm>
              <a:off x="6113850" y="2276995"/>
              <a:ext cx="1781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1. </a:t>
              </a:r>
              <a:r>
                <a:rPr lang="de-DE" sz="1800" b="1" dirty="0" err="1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accuracy</a:t>
              </a:r>
              <a:endParaRPr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78" name="Google Shape;478;p43"/>
            <p:cNvSpPr txBox="1"/>
            <p:nvPr/>
          </p:nvSpPr>
          <p:spPr>
            <a:xfrm>
              <a:off x="6113850" y="3950770"/>
              <a:ext cx="10452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2. f1</a:t>
              </a:r>
              <a:endParaRPr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79" name="Google Shape;479;p43"/>
            <p:cNvSpPr txBox="1"/>
            <p:nvPr/>
          </p:nvSpPr>
          <p:spPr>
            <a:xfrm>
              <a:off x="6113850" y="5624570"/>
              <a:ext cx="1781400" cy="4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3. </a:t>
              </a:r>
              <a:r>
                <a:rPr lang="de-DE" sz="1800" b="1" dirty="0" err="1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roc</a:t>
              </a:r>
              <a:r>
                <a:rPr lang="de-DE" sz="1800" b="1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/</a:t>
              </a:r>
              <a:r>
                <a:rPr lang="de-DE" sz="1800" b="1" dirty="0" err="1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auc</a:t>
              </a:r>
              <a:endParaRPr sz="1800" b="1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endParaRPr>
            </a:p>
          </p:txBody>
        </p:sp>
        <p:sp>
          <p:nvSpPr>
            <p:cNvPr id="480" name="Google Shape;480;p43"/>
            <p:cNvSpPr txBox="1"/>
            <p:nvPr/>
          </p:nvSpPr>
          <p:spPr>
            <a:xfrm>
              <a:off x="6113850" y="5916445"/>
              <a:ext cx="2181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best</a:t>
              </a:r>
              <a:r>
                <a:rPr lang="de-DE" sz="1800" dirty="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 </a:t>
              </a:r>
              <a:r>
                <a:rPr lang="de-DE" sz="1800" dirty="0" err="1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results</a:t>
              </a:r>
              <a:endParaRPr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F3CE039-2504-D649-824C-0F07ED80E22D}"/>
              </a:ext>
            </a:extLst>
          </p:cNvPr>
          <p:cNvSpPr/>
          <p:nvPr/>
        </p:nvSpPr>
        <p:spPr>
          <a:xfrm>
            <a:off x="441360" y="1429623"/>
            <a:ext cx="8229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We have a high class imbalance. 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B472056-1223-8F4B-BB27-0790F4F58D81}"/>
              </a:ext>
            </a:extLst>
          </p:cNvPr>
          <p:cNvGrpSpPr/>
          <p:nvPr/>
        </p:nvGrpSpPr>
        <p:grpSpPr>
          <a:xfrm>
            <a:off x="2634839" y="1757402"/>
            <a:ext cx="4860212" cy="4638700"/>
            <a:chOff x="3810748" y="1793075"/>
            <a:chExt cx="4860212" cy="4638700"/>
          </a:xfrm>
        </p:grpSpPr>
        <p:pic>
          <p:nvPicPr>
            <p:cNvPr id="481" name="Google Shape;48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5098" y="5128175"/>
              <a:ext cx="4493601" cy="130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5098" y="3409050"/>
              <a:ext cx="4493600" cy="14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15098" y="1793075"/>
              <a:ext cx="4493600" cy="130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4" name="Google Shape;484;p43"/>
            <p:cNvCxnSpPr/>
            <p:nvPr/>
          </p:nvCxnSpPr>
          <p:spPr>
            <a:xfrm flipH="1">
              <a:off x="6215748" y="3806500"/>
              <a:ext cx="649800" cy="34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5" name="Google Shape;485;p43"/>
            <p:cNvSpPr txBox="1"/>
            <p:nvPr/>
          </p:nvSpPr>
          <p:spPr>
            <a:xfrm>
              <a:off x="6934948" y="3616500"/>
              <a:ext cx="1397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true change point 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86" name="Google Shape;486;p43"/>
            <p:cNvCxnSpPr/>
            <p:nvPr/>
          </p:nvCxnSpPr>
          <p:spPr>
            <a:xfrm>
              <a:off x="4966098" y="3976450"/>
              <a:ext cx="899700" cy="46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7" name="Google Shape;487;p43"/>
            <p:cNvSpPr txBox="1"/>
            <p:nvPr/>
          </p:nvSpPr>
          <p:spPr>
            <a:xfrm>
              <a:off x="3810748" y="3540300"/>
              <a:ext cx="13977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200">
                  <a:solidFill>
                    <a:schemeClr val="dk1"/>
                  </a:solidFill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rPr>
                <a:t>predicted change point </a:t>
              </a: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" name="Gerade Verbindung mit Pfeil 3">
              <a:extLst>
                <a:ext uri="{FF2B5EF4-FFF2-40B4-BE49-F238E27FC236}">
                  <a16:creationId xmlns:a16="http://schemas.microsoft.com/office/drawing/2014/main" id="{16D82629-61E1-A048-BF13-CED4F438B1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95446" y="2175877"/>
              <a:ext cx="475514" cy="546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6A588C62-8269-6B46-86FE-D0ACA45D927D}"/>
              </a:ext>
            </a:extLst>
          </p:cNvPr>
          <p:cNvSpPr/>
          <p:nvPr/>
        </p:nvSpPr>
        <p:spPr>
          <a:xfrm>
            <a:off x="7191699" y="2686415"/>
            <a:ext cx="18569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High scores to the corners</a:t>
            </a:r>
            <a:endParaRPr lang="en-GB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Time Series Segmentation</a:t>
            </a:r>
            <a:endParaRPr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0A27829-653D-514A-8CE5-217D3A95F540}"/>
              </a:ext>
            </a:extLst>
          </p:cNvPr>
          <p:cNvGrpSpPr/>
          <p:nvPr/>
        </p:nvGrpSpPr>
        <p:grpSpPr>
          <a:xfrm>
            <a:off x="804856" y="2743290"/>
            <a:ext cx="7331144" cy="3393155"/>
            <a:chOff x="859903" y="1585050"/>
            <a:chExt cx="7331144" cy="3393155"/>
          </a:xfrm>
        </p:grpSpPr>
        <p:pic>
          <p:nvPicPr>
            <p:cNvPr id="25" name="Google Shape;154;p28">
              <a:extLst>
                <a:ext uri="{FF2B5EF4-FFF2-40B4-BE49-F238E27FC236}">
                  <a16:creationId xmlns:a16="http://schemas.microsoft.com/office/drawing/2014/main" id="{9C34CFB3-7F5B-8B43-AE94-BDF9F51B0616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9903" y="3130018"/>
              <a:ext cx="7331144" cy="18481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" name="Google Shape;188;p30"/>
            <p:cNvCxnSpPr/>
            <p:nvPr/>
          </p:nvCxnSpPr>
          <p:spPr>
            <a:xfrm>
              <a:off x="2005125" y="2580150"/>
              <a:ext cx="6300" cy="737700"/>
            </a:xfrm>
            <a:prstGeom prst="straightConnector1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9" name="Google Shape;189;p30"/>
            <p:cNvCxnSpPr/>
            <p:nvPr/>
          </p:nvCxnSpPr>
          <p:spPr>
            <a:xfrm>
              <a:off x="4953000" y="2046750"/>
              <a:ext cx="11400" cy="813300"/>
            </a:xfrm>
            <a:prstGeom prst="straightConnector1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0" name="Google Shape;190;p30"/>
            <p:cNvCxnSpPr/>
            <p:nvPr/>
          </p:nvCxnSpPr>
          <p:spPr>
            <a:xfrm>
              <a:off x="7472325" y="2580150"/>
              <a:ext cx="5700" cy="516300"/>
            </a:xfrm>
            <a:prstGeom prst="straightConnector1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1" name="Google Shape;191;p30"/>
            <p:cNvSpPr txBox="1"/>
            <p:nvPr/>
          </p:nvSpPr>
          <p:spPr>
            <a:xfrm>
              <a:off x="1369750" y="2118450"/>
              <a:ext cx="132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latin typeface="Helvetica Neue"/>
                  <a:ea typeface="Helvetica Neue"/>
                  <a:cs typeface="Helvetica Neue"/>
                  <a:sym typeface="Helvetica Neue"/>
                </a:rPr>
                <a:t>Segment 1</a:t>
              </a:r>
              <a:endParaRPr sz="18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2" name="Google Shape;192;p30"/>
            <p:cNvSpPr txBox="1"/>
            <p:nvPr/>
          </p:nvSpPr>
          <p:spPr>
            <a:xfrm>
              <a:off x="4064925" y="1585050"/>
              <a:ext cx="168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latin typeface="Helvetica Neue"/>
                  <a:ea typeface="Helvetica Neue"/>
                  <a:cs typeface="Helvetica Neue"/>
                  <a:sym typeface="Helvetica Neue"/>
                </a:rPr>
                <a:t>Segment 2</a:t>
              </a:r>
              <a:endParaRPr sz="18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3" name="Google Shape;193;p30"/>
            <p:cNvSpPr txBox="1"/>
            <p:nvPr/>
          </p:nvSpPr>
          <p:spPr>
            <a:xfrm>
              <a:off x="6823700" y="2118450"/>
              <a:ext cx="132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latin typeface="Helvetica Neue"/>
                  <a:ea typeface="Helvetica Neue"/>
                  <a:cs typeface="Helvetica Neue"/>
                  <a:sym typeface="Helvetica Neue"/>
                </a:rPr>
                <a:t>Segment 3</a:t>
              </a:r>
              <a:endParaRPr sz="18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4" name="Google Shape;194;p30"/>
            <p:cNvCxnSpPr/>
            <p:nvPr/>
          </p:nvCxnSpPr>
          <p:spPr>
            <a:xfrm>
              <a:off x="4051325" y="2800125"/>
              <a:ext cx="555300" cy="708900"/>
            </a:xfrm>
            <a:prstGeom prst="straightConnector1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5" name="Google Shape;195;p30"/>
            <p:cNvSpPr txBox="1"/>
            <p:nvPr/>
          </p:nvSpPr>
          <p:spPr>
            <a:xfrm>
              <a:off x="2765768" y="1946100"/>
              <a:ext cx="1486282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latin typeface="Helvetica Neue"/>
                  <a:ea typeface="Helvetica Neue"/>
                  <a:cs typeface="Helvetica Neue"/>
                  <a:sym typeface="Helvetica Neue"/>
                </a:rPr>
                <a:t>Observable </a:t>
              </a:r>
              <a:r>
                <a:rPr lang="de-DE" sz="1800" dirty="0" err="1">
                  <a:latin typeface="Helvetica Neue"/>
                  <a:ea typeface="Helvetica Neue"/>
                  <a:cs typeface="Helvetica Neue"/>
                  <a:sym typeface="Helvetica Neue"/>
                </a:rPr>
                <a:t>change</a:t>
              </a:r>
              <a:endParaRPr sz="18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6" name="Google Shape;196;p30"/>
            <p:cNvSpPr txBox="1"/>
            <p:nvPr/>
          </p:nvSpPr>
          <p:spPr>
            <a:xfrm>
              <a:off x="5442029" y="1946100"/>
              <a:ext cx="1415117" cy="7386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dirty="0">
                  <a:latin typeface="Helvetica Neue"/>
                  <a:ea typeface="Helvetica Neue"/>
                  <a:cs typeface="Helvetica Neue"/>
                  <a:sym typeface="Helvetica Neue"/>
                </a:rPr>
                <a:t>Observable </a:t>
              </a:r>
              <a:r>
                <a:rPr lang="de-DE" sz="1800" dirty="0" err="1">
                  <a:latin typeface="Helvetica Neue"/>
                  <a:ea typeface="Helvetica Neue"/>
                  <a:cs typeface="Helvetica Neue"/>
                  <a:sym typeface="Helvetica Neue"/>
                </a:rPr>
                <a:t>change</a:t>
              </a:r>
              <a:endParaRPr sz="1800" dirty="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97" name="Google Shape;197;p30"/>
            <p:cNvCxnSpPr/>
            <p:nvPr/>
          </p:nvCxnSpPr>
          <p:spPr>
            <a:xfrm flipH="1">
              <a:off x="5562900" y="2816325"/>
              <a:ext cx="329700" cy="675600"/>
            </a:xfrm>
            <a:prstGeom prst="straightConnector1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98" name="Google Shape;198;p30"/>
          <p:cNvSpPr txBox="1"/>
          <p:nvPr/>
        </p:nvSpPr>
        <p:spPr>
          <a:xfrm>
            <a:off x="444783" y="1562802"/>
            <a:ext cx="75810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Task: Find a </a:t>
            </a:r>
            <a:r>
              <a:rPr lang="en-GB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segmentation 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given the assumption that segments correspond to </a:t>
            </a:r>
            <a:r>
              <a:rPr lang="en-GB" sz="2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in an underlying process</a:t>
            </a:r>
          </a:p>
        </p:txBody>
      </p:sp>
      <p:cxnSp>
        <p:nvCxnSpPr>
          <p:cNvPr id="27" name="Google Shape;181;p29">
            <a:extLst>
              <a:ext uri="{FF2B5EF4-FFF2-40B4-BE49-F238E27FC236}">
                <a16:creationId xmlns:a16="http://schemas.microsoft.com/office/drawing/2014/main" id="{E1BABA66-67F9-1544-A526-E14A4B65A9F4}"/>
              </a:ext>
            </a:extLst>
          </p:cNvPr>
          <p:cNvCxnSpPr>
            <a:cxnSpLocks/>
          </p:cNvCxnSpPr>
          <p:nvPr/>
        </p:nvCxnSpPr>
        <p:spPr>
          <a:xfrm>
            <a:off x="4578660" y="3738390"/>
            <a:ext cx="0" cy="25492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" name="Google Shape;181;p29">
            <a:extLst>
              <a:ext uri="{FF2B5EF4-FFF2-40B4-BE49-F238E27FC236}">
                <a16:creationId xmlns:a16="http://schemas.microsoft.com/office/drawing/2014/main" id="{BD80B4B0-AD24-594D-A485-D6EE2235BA06}"/>
              </a:ext>
            </a:extLst>
          </p:cNvPr>
          <p:cNvCxnSpPr>
            <a:cxnSpLocks/>
          </p:cNvCxnSpPr>
          <p:nvPr/>
        </p:nvCxnSpPr>
        <p:spPr>
          <a:xfrm>
            <a:off x="5444434" y="3738390"/>
            <a:ext cx="0" cy="2560398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" name="Google Shape;153;p28">
            <a:extLst>
              <a:ext uri="{FF2B5EF4-FFF2-40B4-BE49-F238E27FC236}">
                <a16:creationId xmlns:a16="http://schemas.microsoft.com/office/drawing/2014/main" id="{ABF136B1-8DDE-7C46-B46A-4D6361942CB3}"/>
              </a:ext>
            </a:extLst>
          </p:cNvPr>
          <p:cNvSpPr txBox="1">
            <a:spLocks/>
          </p:cNvSpPr>
          <p:nvPr/>
        </p:nvSpPr>
        <p:spPr>
          <a:xfrm>
            <a:off x="8377238" y="6486525"/>
            <a:ext cx="547687" cy="2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GB" smtClean="0"/>
              <a:pPr/>
              <a:t>4</a:t>
            </a:fld>
            <a:endParaRPr lang="en-GB"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54;p28">
            <a:extLst>
              <a:ext uri="{FF2B5EF4-FFF2-40B4-BE49-F238E27FC236}">
                <a16:creationId xmlns:a16="http://schemas.microsoft.com/office/drawing/2014/main" id="{F943683B-DEC9-A84C-885B-C9A9F75601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2412" t="14976" r="12247" b="4549"/>
          <a:stretch/>
        </p:blipFill>
        <p:spPr>
          <a:xfrm>
            <a:off x="8152929" y="1456273"/>
            <a:ext cx="391534" cy="148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154;p28">
            <a:extLst>
              <a:ext uri="{FF2B5EF4-FFF2-40B4-BE49-F238E27FC236}">
                <a16:creationId xmlns:a16="http://schemas.microsoft.com/office/drawing/2014/main" id="{B4560D6F-4104-5445-96B5-A65D20DAC65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360" t="10821" r="21299" b="13102"/>
          <a:stretch/>
        </p:blipFill>
        <p:spPr>
          <a:xfrm>
            <a:off x="6284431" y="1394608"/>
            <a:ext cx="391534" cy="14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54;p28">
            <a:extLst>
              <a:ext uri="{FF2B5EF4-FFF2-40B4-BE49-F238E27FC236}">
                <a16:creationId xmlns:a16="http://schemas.microsoft.com/office/drawing/2014/main" id="{817CBE06-1BF1-684A-914A-9E74DC834A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400" t="19525" r="62259"/>
          <a:stretch/>
        </p:blipFill>
        <p:spPr>
          <a:xfrm>
            <a:off x="3421709" y="1345652"/>
            <a:ext cx="391534" cy="148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54;p28">
            <a:extLst>
              <a:ext uri="{FF2B5EF4-FFF2-40B4-BE49-F238E27FC236}">
                <a16:creationId xmlns:a16="http://schemas.microsoft.com/office/drawing/2014/main" id="{2BEFFDA1-0900-7241-9263-CCFD54DC90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91" t="23932" r="94068" b="-9"/>
          <a:stretch/>
        </p:blipFill>
        <p:spPr>
          <a:xfrm>
            <a:off x="1213319" y="1487424"/>
            <a:ext cx="391534" cy="1406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4;p28">
            <a:extLst>
              <a:ext uri="{FF2B5EF4-FFF2-40B4-BE49-F238E27FC236}">
                <a16:creationId xmlns:a16="http://schemas.microsoft.com/office/drawing/2014/main" id="{9AD4CC58-3611-FF43-A668-BE42D813706B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211" y="2579232"/>
            <a:ext cx="7331144" cy="18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Observation: Self-Similarity</a:t>
            </a:r>
          </a:p>
        </p:txBody>
      </p:sp>
      <p:sp>
        <p:nvSpPr>
          <p:cNvPr id="173" name="Google Shape;173;p29"/>
          <p:cNvSpPr txBox="1"/>
          <p:nvPr/>
        </p:nvSpPr>
        <p:spPr>
          <a:xfrm>
            <a:off x="2054436" y="1814873"/>
            <a:ext cx="916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similar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177" name="Google Shape;177;p29"/>
          <p:cNvCxnSpPr>
            <a:cxnSpLocks/>
          </p:cNvCxnSpPr>
          <p:nvPr/>
        </p:nvCxnSpPr>
        <p:spPr>
          <a:xfrm flipV="1">
            <a:off x="1390680" y="2624419"/>
            <a:ext cx="0" cy="3978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9"/>
          <p:cNvCxnSpPr>
            <a:cxnSpLocks/>
          </p:cNvCxnSpPr>
          <p:nvPr/>
        </p:nvCxnSpPr>
        <p:spPr>
          <a:xfrm flipV="1">
            <a:off x="3477498" y="2413113"/>
            <a:ext cx="162138" cy="5693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29"/>
          <p:cNvCxnSpPr>
            <a:cxnSpLocks/>
          </p:cNvCxnSpPr>
          <p:nvPr/>
        </p:nvCxnSpPr>
        <p:spPr>
          <a:xfrm>
            <a:off x="5421526" y="4570665"/>
            <a:ext cx="244848" cy="47700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9"/>
          <p:cNvCxnSpPr>
            <a:cxnSpLocks/>
          </p:cNvCxnSpPr>
          <p:nvPr/>
        </p:nvCxnSpPr>
        <p:spPr>
          <a:xfrm>
            <a:off x="5666374" y="4149402"/>
            <a:ext cx="1094700" cy="6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9"/>
          <p:cNvCxnSpPr/>
          <p:nvPr/>
        </p:nvCxnSpPr>
        <p:spPr>
          <a:xfrm>
            <a:off x="4822500" y="1487424"/>
            <a:ext cx="0" cy="455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4" name="Google Shape;184;p29"/>
          <p:cNvSpPr txBox="1"/>
          <p:nvPr/>
        </p:nvSpPr>
        <p:spPr>
          <a:xfrm>
            <a:off x="467700" y="4824515"/>
            <a:ext cx="4427877" cy="166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Different segments have </a:t>
            </a:r>
            <a:r>
              <a:rPr lang="en-GB" sz="2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distinguishable statistical properties</a:t>
            </a:r>
            <a:endParaRPr lang="en-GB" sz="22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de-DE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Google Shape;154;p28">
            <a:extLst>
              <a:ext uri="{FF2B5EF4-FFF2-40B4-BE49-F238E27FC236}">
                <a16:creationId xmlns:a16="http://schemas.microsoft.com/office/drawing/2014/main" id="{5E008A16-0E0F-E14C-9C6C-D033E3CA93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454" r="43547"/>
          <a:stretch/>
        </p:blipFill>
        <p:spPr>
          <a:xfrm>
            <a:off x="5666374" y="4441336"/>
            <a:ext cx="366469" cy="184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54;p28">
            <a:extLst>
              <a:ext uri="{FF2B5EF4-FFF2-40B4-BE49-F238E27FC236}">
                <a16:creationId xmlns:a16="http://schemas.microsoft.com/office/drawing/2014/main" id="{0E1C5BEA-292D-7841-86D8-18C3AA73CF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5619" r="39382"/>
          <a:stretch/>
        </p:blipFill>
        <p:spPr>
          <a:xfrm>
            <a:off x="6941955" y="4409956"/>
            <a:ext cx="366469" cy="18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173;p29">
            <a:extLst>
              <a:ext uri="{FF2B5EF4-FFF2-40B4-BE49-F238E27FC236}">
                <a16:creationId xmlns:a16="http://schemas.microsoft.com/office/drawing/2014/main" id="{9700EBF8-EF4E-764F-803A-413B9DD5F8F5}"/>
              </a:ext>
            </a:extLst>
          </p:cNvPr>
          <p:cNvSpPr txBox="1"/>
          <p:nvPr/>
        </p:nvSpPr>
        <p:spPr>
          <a:xfrm>
            <a:off x="6116804" y="5304965"/>
            <a:ext cx="916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similar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cxnSp>
        <p:nvCxnSpPr>
          <p:cNvPr id="29" name="Google Shape;181;p29">
            <a:extLst>
              <a:ext uri="{FF2B5EF4-FFF2-40B4-BE49-F238E27FC236}">
                <a16:creationId xmlns:a16="http://schemas.microsoft.com/office/drawing/2014/main" id="{F1C159BF-D226-D647-8275-939E45C09CEC}"/>
              </a:ext>
            </a:extLst>
          </p:cNvPr>
          <p:cNvCxnSpPr/>
          <p:nvPr/>
        </p:nvCxnSpPr>
        <p:spPr>
          <a:xfrm>
            <a:off x="5688274" y="1498548"/>
            <a:ext cx="0" cy="4556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2" name="Google Shape;177;p29">
            <a:extLst>
              <a:ext uri="{FF2B5EF4-FFF2-40B4-BE49-F238E27FC236}">
                <a16:creationId xmlns:a16="http://schemas.microsoft.com/office/drawing/2014/main" id="{BC5E5E94-3C0F-2A40-9EE4-5533470CACBA}"/>
              </a:ext>
            </a:extLst>
          </p:cNvPr>
          <p:cNvCxnSpPr>
            <a:cxnSpLocks/>
          </p:cNvCxnSpPr>
          <p:nvPr/>
        </p:nvCxnSpPr>
        <p:spPr>
          <a:xfrm flipV="1">
            <a:off x="6480972" y="2501170"/>
            <a:ext cx="0" cy="39782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178;p29">
            <a:extLst>
              <a:ext uri="{FF2B5EF4-FFF2-40B4-BE49-F238E27FC236}">
                <a16:creationId xmlns:a16="http://schemas.microsoft.com/office/drawing/2014/main" id="{C2ACE34A-F7EB-FA48-9F48-19C40DF61C0C}"/>
              </a:ext>
            </a:extLst>
          </p:cNvPr>
          <p:cNvCxnSpPr>
            <a:cxnSpLocks/>
          </p:cNvCxnSpPr>
          <p:nvPr/>
        </p:nvCxnSpPr>
        <p:spPr>
          <a:xfrm flipV="1">
            <a:off x="8078394" y="2412597"/>
            <a:ext cx="162138" cy="56937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" name="Google Shape;173;p29">
            <a:extLst>
              <a:ext uri="{FF2B5EF4-FFF2-40B4-BE49-F238E27FC236}">
                <a16:creationId xmlns:a16="http://schemas.microsoft.com/office/drawing/2014/main" id="{C826BD03-D078-134B-82E7-94B4B897C2DA}"/>
              </a:ext>
            </a:extLst>
          </p:cNvPr>
          <p:cNvSpPr txBox="1"/>
          <p:nvPr/>
        </p:nvSpPr>
        <p:spPr>
          <a:xfrm>
            <a:off x="7078980" y="1804400"/>
            <a:ext cx="916500" cy="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similar</a:t>
            </a:r>
            <a:endParaRPr sz="18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Supervised Algorithms but unlabelled Data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BA2F17-0C65-3C44-846D-504806459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480" y="1468438"/>
            <a:ext cx="5137524" cy="4864100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GB" sz="2400" dirty="0"/>
              <a:t>Literature provides a rich pool of </a:t>
            </a:r>
            <a:r>
              <a:rPr lang="en-GB" sz="2400" b="1" dirty="0">
                <a:solidFill>
                  <a:schemeClr val="bg2"/>
                </a:solidFill>
              </a:rPr>
              <a:t>supervised algorithms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Trained on </a:t>
            </a:r>
            <a:r>
              <a:rPr lang="en-GB" sz="2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labelled data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 some </a:t>
            </a:r>
            <a:r>
              <a:rPr lang="en-GB" sz="22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property</a:t>
            </a:r>
            <a:endParaRPr lang="en-GB" sz="2200" b="1" dirty="0">
              <a:solidFill>
                <a:schemeClr val="bg2"/>
              </a:solidFill>
            </a:endParaRPr>
          </a:p>
          <a:p>
            <a:pPr marL="571500" lvl="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GB" sz="2400" dirty="0"/>
              <a:t>Unfortunately, the time series are </a:t>
            </a:r>
            <a:r>
              <a:rPr lang="en-GB" sz="2400" b="1" dirty="0">
                <a:solidFill>
                  <a:schemeClr val="bg2"/>
                </a:solidFill>
              </a:rPr>
              <a:t>unlabelled</a:t>
            </a:r>
          </a:p>
          <a:p>
            <a:pPr marL="571500" lvl="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2"/>
              </a:solidFill>
            </a:endParaRPr>
          </a:p>
          <a:p>
            <a:pPr marL="5715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Our Solution: Train a classifier on </a:t>
            </a:r>
            <a:r>
              <a:rPr lang="en-GB" sz="2400" b="1" dirty="0">
                <a:solidFill>
                  <a:schemeClr val="bg2"/>
                </a:solidFill>
              </a:rPr>
              <a:t>self-supervised </a:t>
            </a:r>
            <a:r>
              <a:rPr lang="en-GB" sz="2400" dirty="0">
                <a:solidFill>
                  <a:schemeClr val="tx1"/>
                </a:solidFill>
              </a:rPr>
              <a:t>data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tx1"/>
              </a:solidFill>
            </a:endParaRPr>
          </a:p>
        </p:txBody>
      </p:sp>
      <p:pic>
        <p:nvPicPr>
          <p:cNvPr id="8" name="Google Shape;154;p28">
            <a:extLst>
              <a:ext uri="{FF2B5EF4-FFF2-40B4-BE49-F238E27FC236}">
                <a16:creationId xmlns:a16="http://schemas.microsoft.com/office/drawing/2014/main" id="{FE92FBA0-E63F-D142-BEEF-2096FD5DA1DA}"/>
              </a:ext>
            </a:extLst>
          </p:cNvPr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384" y="1530303"/>
            <a:ext cx="3425516" cy="834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02;p35">
            <a:extLst>
              <a:ext uri="{FF2B5EF4-FFF2-40B4-BE49-F238E27FC236}">
                <a16:creationId xmlns:a16="http://schemas.microsoft.com/office/drawing/2014/main" id="{DB3DE3E4-E4A8-A742-9694-8419C8F70016}"/>
              </a:ext>
            </a:extLst>
          </p:cNvPr>
          <p:cNvPicPr preferRelativeResize="0"/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384" y="3090454"/>
            <a:ext cx="3362053" cy="83420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185;p29">
            <a:extLst>
              <a:ext uri="{FF2B5EF4-FFF2-40B4-BE49-F238E27FC236}">
                <a16:creationId xmlns:a16="http://schemas.microsoft.com/office/drawing/2014/main" id="{BF056E2A-29DC-494C-A9C1-79743D899ADD}"/>
              </a:ext>
            </a:extLst>
          </p:cNvPr>
          <p:cNvSpPr txBox="1">
            <a:spLocks/>
          </p:cNvSpPr>
          <p:nvPr/>
        </p:nvSpPr>
        <p:spPr>
          <a:xfrm>
            <a:off x="8377875" y="6487300"/>
            <a:ext cx="5475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de-DE" smtClean="0">
                <a:solidFill>
                  <a:schemeClr val="bg1"/>
                </a:solidFill>
              </a:rPr>
              <a:pPr/>
              <a:t>6</a:t>
            </a:fld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54;p28">
            <a:extLst>
              <a:ext uri="{FF2B5EF4-FFF2-40B4-BE49-F238E27FC236}">
                <a16:creationId xmlns:a16="http://schemas.microsoft.com/office/drawing/2014/main" id="{9AD4CC58-3611-FF43-A668-BE42D813706B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36991"/>
          <a:stretch/>
        </p:blipFill>
        <p:spPr>
          <a:xfrm>
            <a:off x="3465050" y="1318577"/>
            <a:ext cx="3767935" cy="150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sz="2600" dirty="0"/>
              <a:t>Approach: 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Self </a:t>
            </a:r>
            <a:r>
              <a:rPr lang="en-GB" sz="2600" dirty="0"/>
              <a:t>Supervision &amp; Classification</a:t>
            </a:r>
            <a:endParaRPr lang="en-GB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2747564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04A3A0CF-6504-2041-AD0C-484EF5C68012}"/>
              </a:ext>
            </a:extLst>
          </p:cNvPr>
          <p:cNvSpPr txBox="1"/>
          <p:nvPr/>
        </p:nvSpPr>
        <p:spPr>
          <a:xfrm>
            <a:off x="219191" y="190231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Time Series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19097" y="2723966"/>
            <a:ext cx="18790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Extract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Subsequences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of length w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30C32677-3F66-CE4F-AE71-C5B5C2E62A7D}"/>
              </a:ext>
            </a:extLst>
          </p:cNvPr>
          <p:cNvCxnSpPr>
            <a:endCxn id="22" idx="0"/>
          </p:cNvCxnSpPr>
          <p:nvPr/>
        </p:nvCxnSpPr>
        <p:spPr>
          <a:xfrm>
            <a:off x="4224433" y="2723966"/>
            <a:ext cx="195767" cy="3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BCF1AB7-A552-1E45-9255-91F9CD7F4847}"/>
              </a:ext>
            </a:extLst>
          </p:cNvPr>
          <p:cNvCxnSpPr/>
          <p:nvPr/>
        </p:nvCxnSpPr>
        <p:spPr>
          <a:xfrm>
            <a:off x="5372513" y="2693486"/>
            <a:ext cx="195767" cy="3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9B32405B-CAC1-554E-A23F-496B145166B7}"/>
              </a:ext>
            </a:extLst>
          </p:cNvPr>
          <p:cNvCxnSpPr>
            <a:cxnSpLocks/>
          </p:cNvCxnSpPr>
          <p:nvPr/>
        </p:nvCxnSpPr>
        <p:spPr>
          <a:xfrm>
            <a:off x="6838280" y="2693486"/>
            <a:ext cx="0" cy="352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5560688D-023B-0042-9543-3F007826354E}"/>
              </a:ext>
            </a:extLst>
          </p:cNvPr>
          <p:cNvCxnSpPr>
            <a:cxnSpLocks/>
          </p:cNvCxnSpPr>
          <p:nvPr/>
        </p:nvCxnSpPr>
        <p:spPr>
          <a:xfrm>
            <a:off x="7295480" y="2723966"/>
            <a:ext cx="512024" cy="18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7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Approach: Self Supervision &amp; Classification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19097" y="1756181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Extract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Subsequences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5228845" y="1457510"/>
            <a:ext cx="0" cy="350057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4541958" y="3092329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77EF4A4-2D84-0847-8549-196E506623B9}"/>
              </a:ext>
            </a:extLst>
          </p:cNvPr>
          <p:cNvCxnSpPr/>
          <p:nvPr/>
        </p:nvCxnSpPr>
        <p:spPr>
          <a:xfrm>
            <a:off x="523803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CC8062F-FCD0-EE4F-93C5-FA9B43A1A31D}"/>
              </a:ext>
            </a:extLst>
          </p:cNvPr>
          <p:cNvCxnSpPr>
            <a:cxnSpLocks/>
          </p:cNvCxnSpPr>
          <p:nvPr/>
        </p:nvCxnSpPr>
        <p:spPr>
          <a:xfrm flipH="1">
            <a:off x="4572000" y="4693920"/>
            <a:ext cx="5815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B03AF69E-4D52-174B-920A-503AF2A0EC37}"/>
              </a:ext>
            </a:extLst>
          </p:cNvPr>
          <p:cNvCxnSpPr>
            <a:cxnSpLocks/>
          </p:cNvCxnSpPr>
          <p:nvPr/>
        </p:nvCxnSpPr>
        <p:spPr>
          <a:xfrm>
            <a:off x="5252264" y="4693920"/>
            <a:ext cx="546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680CDE4B-47A4-5648-9180-480803052055}"/>
              </a:ext>
            </a:extLst>
          </p:cNvPr>
          <p:cNvSpPr txBox="1"/>
          <p:nvPr/>
        </p:nvSpPr>
        <p:spPr>
          <a:xfrm>
            <a:off x="4461896" y="4685160"/>
            <a:ext cx="177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Left 0   </a:t>
            </a:r>
            <a:r>
              <a:rPr lang="en-GB" sz="2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Right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1340A1BC-3995-194B-9EB0-9CBFE06D8133}"/>
              </a:ext>
            </a:extLst>
          </p:cNvPr>
          <p:cNvSpPr/>
          <p:nvPr/>
        </p:nvSpPr>
        <p:spPr>
          <a:xfrm>
            <a:off x="3669843" y="3868450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5227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41360" y="0"/>
            <a:ext cx="8229600" cy="1170000"/>
          </a:xfrm>
          <a:prstGeom prst="rect">
            <a:avLst/>
          </a:prstGeom>
        </p:spPr>
        <p:txBody>
          <a:bodyPr spcFirstLastPara="1" wrap="square" lIns="50750" tIns="50750" rIns="91425" bIns="50750" anchor="b" anchorCtr="0">
            <a:noAutofit/>
          </a:bodyPr>
          <a:lstStyle/>
          <a:p>
            <a:pPr lvl="0"/>
            <a:r>
              <a:rPr lang="en-GB" dirty="0"/>
              <a:t>Approach: Self Supervision &amp; Classification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8377875" y="6487300"/>
            <a:ext cx="547500" cy="296700"/>
          </a:xfrm>
          <a:prstGeom prst="rect">
            <a:avLst/>
          </a:prstGeom>
        </p:spPr>
        <p:txBody>
          <a:bodyPr spcFirstLastPara="1" wrap="square" lIns="90000" tIns="46800" rIns="90000" bIns="46800" anchor="t" anchorCtr="1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3A1E4A18-92D8-CB41-ADB4-959A0CAE2B97}"/>
              </a:ext>
            </a:extLst>
          </p:cNvPr>
          <p:cNvGrpSpPr/>
          <p:nvPr/>
        </p:nvGrpSpPr>
        <p:grpSpPr>
          <a:xfrm>
            <a:off x="4224433" y="1579430"/>
            <a:ext cx="3868852" cy="1197690"/>
            <a:chOff x="1756854" y="3502203"/>
            <a:chExt cx="3868852" cy="1971206"/>
          </a:xfrm>
        </p:grpSpPr>
        <p:pic>
          <p:nvPicPr>
            <p:cNvPr id="27" name="Google Shape;154;p28">
              <a:extLst>
                <a:ext uri="{FF2B5EF4-FFF2-40B4-BE49-F238E27FC236}">
                  <a16:creationId xmlns:a16="http://schemas.microsoft.com/office/drawing/2014/main" id="{0E1C5BEA-292D-7841-86D8-18C3AA73CF8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5619" r="39382"/>
            <a:stretch/>
          </p:blipFill>
          <p:spPr>
            <a:xfrm>
              <a:off x="5259237" y="3502203"/>
              <a:ext cx="366469" cy="184818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64F70D4-E960-BC4D-8762-93F4461D6834}"/>
                </a:ext>
              </a:extLst>
            </p:cNvPr>
            <p:cNvGrpSpPr/>
            <p:nvPr/>
          </p:nvGrpSpPr>
          <p:grpSpPr>
            <a:xfrm>
              <a:off x="1756854" y="3625222"/>
              <a:ext cx="3542431" cy="1848187"/>
              <a:chOff x="1756854" y="3625222"/>
              <a:chExt cx="3542431" cy="1848187"/>
            </a:xfrm>
          </p:grpSpPr>
          <p:pic>
            <p:nvPicPr>
              <p:cNvPr id="20" name="Google Shape;154;p28">
                <a:extLst>
                  <a:ext uri="{FF2B5EF4-FFF2-40B4-BE49-F238E27FC236}">
                    <a16:creationId xmlns:a16="http://schemas.microsoft.com/office/drawing/2014/main" id="{817CBE06-1BF1-684A-914A-9E74DC834AA5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32400" t="19525" r="62259"/>
              <a:stretch/>
            </p:blipFill>
            <p:spPr>
              <a:xfrm>
                <a:off x="2939439" y="3986075"/>
                <a:ext cx="391534" cy="14873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54;p28">
                <a:extLst>
                  <a:ext uri="{FF2B5EF4-FFF2-40B4-BE49-F238E27FC236}">
                    <a16:creationId xmlns:a16="http://schemas.microsoft.com/office/drawing/2014/main" id="{2BEFFDA1-0900-7241-9263-CCFD54DC90E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91" t="23932" r="94068" b="-9"/>
              <a:stretch/>
            </p:blipFill>
            <p:spPr>
              <a:xfrm>
                <a:off x="1756854" y="4026722"/>
                <a:ext cx="391534" cy="14060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154;p28">
                <a:extLst>
                  <a:ext uri="{FF2B5EF4-FFF2-40B4-BE49-F238E27FC236}">
                    <a16:creationId xmlns:a16="http://schemas.microsoft.com/office/drawing/2014/main" id="{5E008A16-0E0F-E14C-9C6C-D033E3CA938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1454" r="43547"/>
              <a:stretch/>
            </p:blipFill>
            <p:spPr>
              <a:xfrm>
                <a:off x="4122024" y="3625222"/>
                <a:ext cx="366469" cy="18481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" name="Google Shape;218;p32">
                <a:extLst>
                  <a:ext uri="{FF2B5EF4-FFF2-40B4-BE49-F238E27FC236}">
                    <a16:creationId xmlns:a16="http://schemas.microsoft.com/office/drawing/2014/main" id="{D7F9B2C6-2F00-D64D-9C09-C310A832EC6B}"/>
                  </a:ext>
                </a:extLst>
              </p:cNvPr>
              <p:cNvSpPr txBox="1"/>
              <p:nvPr/>
            </p:nvSpPr>
            <p:spPr>
              <a:xfrm>
                <a:off x="22746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 dirty="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 dirty="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26" name="Google Shape;224;p32">
                <a:extLst>
                  <a:ext uri="{FF2B5EF4-FFF2-40B4-BE49-F238E27FC236}">
                    <a16:creationId xmlns:a16="http://schemas.microsoft.com/office/drawing/2014/main" id="{94121418-91F9-D447-8EAA-A8D69BA1CFDE}"/>
                  </a:ext>
                </a:extLst>
              </p:cNvPr>
              <p:cNvSpPr txBox="1"/>
              <p:nvPr/>
            </p:nvSpPr>
            <p:spPr>
              <a:xfrm>
                <a:off x="4789285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  <p:sp>
            <p:nvSpPr>
              <p:cNvPr id="35" name="Google Shape;224;p32">
                <a:extLst>
                  <a:ext uri="{FF2B5EF4-FFF2-40B4-BE49-F238E27FC236}">
                    <a16:creationId xmlns:a16="http://schemas.microsoft.com/office/drawing/2014/main" id="{E195F768-806C-1F40-833F-79A36E7D9C34}"/>
                  </a:ext>
                </a:extLst>
              </p:cNvPr>
              <p:cNvSpPr txBox="1"/>
              <p:nvPr/>
            </p:nvSpPr>
            <p:spPr>
              <a:xfrm>
                <a:off x="3600847" y="4426297"/>
                <a:ext cx="5100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800">
                    <a:latin typeface="Calibri" panose="020F0502020204030204" pitchFamily="34" charset="0"/>
                    <a:ea typeface="Helvetica Neue"/>
                    <a:cs typeface="Calibri" panose="020F0502020204030204" pitchFamily="34" charset="0"/>
                    <a:sym typeface="Helvetica Neue"/>
                  </a:rPr>
                  <a:t>...</a:t>
                </a:r>
                <a:endParaRPr sz="1800">
                  <a:latin typeface="Calibri" panose="020F0502020204030204" pitchFamily="34" charset="0"/>
                  <a:ea typeface="Helvetica Neue"/>
                  <a:cs typeface="Calibri" panose="020F0502020204030204" pitchFamily="34" charset="0"/>
                  <a:sym typeface="Helvetica Neue"/>
                </a:endParaRPr>
              </a:p>
            </p:txBody>
          </p:sp>
        </p:grp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D7CEF7EA-EA7F-DA49-8C4D-B933E5B962C5}"/>
              </a:ext>
            </a:extLst>
          </p:cNvPr>
          <p:cNvSpPr txBox="1"/>
          <p:nvPr/>
        </p:nvSpPr>
        <p:spPr>
          <a:xfrm>
            <a:off x="219097" y="1756181"/>
            <a:ext cx="1814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2. Extract </a:t>
            </a:r>
          </a:p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Subsequences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E61F0726-0686-6142-B86C-9E3DE84B9E34}"/>
              </a:ext>
            </a:extLst>
          </p:cNvPr>
          <p:cNvSpPr txBox="1"/>
          <p:nvPr/>
        </p:nvSpPr>
        <p:spPr>
          <a:xfrm>
            <a:off x="422443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	  </a:t>
            </a:r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69628121-CB20-954F-84D2-CFBBA267A487}"/>
              </a:ext>
            </a:extLst>
          </p:cNvPr>
          <p:cNvSpPr txBox="1"/>
          <p:nvPr/>
        </p:nvSpPr>
        <p:spPr>
          <a:xfrm>
            <a:off x="6671113" y="3749591"/>
            <a:ext cx="1772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	  1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4EBF90B-F527-F84B-8C41-75E423C0CFAD}"/>
              </a:ext>
            </a:extLst>
          </p:cNvPr>
          <p:cNvSpPr txBox="1"/>
          <p:nvPr/>
        </p:nvSpPr>
        <p:spPr>
          <a:xfrm>
            <a:off x="219097" y="2796220"/>
            <a:ext cx="2161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3. Iterate </a:t>
            </a:r>
            <a:b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hypothetical split</a:t>
            </a:r>
          </a:p>
        </p:txBody>
      </p:sp>
      <p:cxnSp>
        <p:nvCxnSpPr>
          <p:cNvPr id="42" name="Google Shape;181;p29">
            <a:extLst>
              <a:ext uri="{FF2B5EF4-FFF2-40B4-BE49-F238E27FC236}">
                <a16:creationId xmlns:a16="http://schemas.microsoft.com/office/drawing/2014/main" id="{16639D5E-62C2-C54D-80CD-D1D5892C94B7}"/>
              </a:ext>
            </a:extLst>
          </p:cNvPr>
          <p:cNvCxnSpPr>
            <a:cxnSpLocks/>
          </p:cNvCxnSpPr>
          <p:nvPr/>
        </p:nvCxnSpPr>
        <p:spPr>
          <a:xfrm>
            <a:off x="5228845" y="1457510"/>
            <a:ext cx="0" cy="27241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625F795-60F2-A949-8764-F20C64807E62}"/>
              </a:ext>
            </a:extLst>
          </p:cNvPr>
          <p:cNvSpPr/>
          <p:nvPr/>
        </p:nvSpPr>
        <p:spPr>
          <a:xfrm rot="16200000">
            <a:off x="4541958" y="3092329"/>
            <a:ext cx="9428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1. split</a:t>
            </a:r>
            <a:endParaRPr lang="en-GB" sz="22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FAC907C-39B1-B247-B6D9-1F85E1560984}"/>
              </a:ext>
            </a:extLst>
          </p:cNvPr>
          <p:cNvSpPr txBox="1"/>
          <p:nvPr/>
        </p:nvSpPr>
        <p:spPr>
          <a:xfrm>
            <a:off x="203627" y="3872702"/>
            <a:ext cx="2883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4. Assign Labels Y={0,1}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277EF4A4-2D84-0847-8549-196E506623B9}"/>
              </a:ext>
            </a:extLst>
          </p:cNvPr>
          <p:cNvCxnSpPr/>
          <p:nvPr/>
        </p:nvCxnSpPr>
        <p:spPr>
          <a:xfrm>
            <a:off x="523803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64B0D8BF-3CE0-994A-946B-8F68E4512872}"/>
              </a:ext>
            </a:extLst>
          </p:cNvPr>
          <p:cNvCxnSpPr/>
          <p:nvPr/>
        </p:nvCxnSpPr>
        <p:spPr>
          <a:xfrm>
            <a:off x="6213391" y="1654175"/>
            <a:ext cx="369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85110BE-A9E2-DC48-8013-220BC087F339}"/>
              </a:ext>
            </a:extLst>
          </p:cNvPr>
          <p:cNvGrpSpPr/>
          <p:nvPr/>
        </p:nvGrpSpPr>
        <p:grpSpPr>
          <a:xfrm>
            <a:off x="4224433" y="1453677"/>
            <a:ext cx="4219654" cy="3551289"/>
            <a:chOff x="4224433" y="1453677"/>
            <a:chExt cx="4219654" cy="3551289"/>
          </a:xfrm>
        </p:grpSpPr>
        <p:cxnSp>
          <p:nvCxnSpPr>
            <p:cNvPr id="36" name="Google Shape;181;p29">
              <a:extLst>
                <a:ext uri="{FF2B5EF4-FFF2-40B4-BE49-F238E27FC236}">
                  <a16:creationId xmlns:a16="http://schemas.microsoft.com/office/drawing/2014/main" id="{54947602-D4CC-3B45-9863-AEE780768E4F}"/>
                </a:ext>
              </a:extLst>
            </p:cNvPr>
            <p:cNvCxnSpPr>
              <a:cxnSpLocks/>
            </p:cNvCxnSpPr>
            <p:nvPr/>
          </p:nvCxnSpPr>
          <p:spPr>
            <a:xfrm>
              <a:off x="6223764" y="1453677"/>
              <a:ext cx="0" cy="3551289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54526EB-3874-FD47-BEB3-4E847170DD1D}"/>
                </a:ext>
              </a:extLst>
            </p:cNvPr>
            <p:cNvSpPr/>
            <p:nvPr/>
          </p:nvSpPr>
          <p:spPr>
            <a:xfrm rot="16200000">
              <a:off x="5525963" y="3092329"/>
              <a:ext cx="94288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2. split</a:t>
              </a:r>
              <a:endParaRPr lang="en-GB" sz="2200" dirty="0"/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1EF3465-83BB-0A48-BBAA-68D857D6789E}"/>
                </a:ext>
              </a:extLst>
            </p:cNvPr>
            <p:cNvSpPr txBox="1"/>
            <p:nvPr/>
          </p:nvSpPr>
          <p:spPr>
            <a:xfrm>
              <a:off x="4224433" y="4450968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0	  0</a:t>
              </a: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FA27D18-EED0-3743-84DD-07C2BA96831C}"/>
                </a:ext>
              </a:extLst>
            </p:cNvPr>
            <p:cNvSpPr txBox="1"/>
            <p:nvPr/>
          </p:nvSpPr>
          <p:spPr>
            <a:xfrm>
              <a:off x="6671113" y="4450968"/>
              <a:ext cx="17729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b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	  1</a:t>
              </a:r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336D6A8-B958-4242-BC3E-4585AA093E63}"/>
              </a:ext>
            </a:extLst>
          </p:cNvPr>
          <p:cNvGrpSpPr/>
          <p:nvPr/>
        </p:nvGrpSpPr>
        <p:grpSpPr>
          <a:xfrm>
            <a:off x="5483890" y="4991123"/>
            <a:ext cx="1772974" cy="400110"/>
            <a:chOff x="4461896" y="4685160"/>
            <a:chExt cx="1772974" cy="400110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DEE921F4-3850-1548-9576-FDD75A6621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000" y="4693920"/>
              <a:ext cx="5815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7D727E3-133D-894A-BC08-2D5E09397B50}"/>
                </a:ext>
              </a:extLst>
            </p:cNvPr>
            <p:cNvCxnSpPr>
              <a:cxnSpLocks/>
            </p:cNvCxnSpPr>
            <p:nvPr/>
          </p:nvCxnSpPr>
          <p:spPr>
            <a:xfrm>
              <a:off x="5252264" y="4693920"/>
              <a:ext cx="546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F0B7CBF-A309-4E44-892A-C3633C2933C0}"/>
                </a:ext>
              </a:extLst>
            </p:cNvPr>
            <p:cNvSpPr txBox="1"/>
            <p:nvPr/>
          </p:nvSpPr>
          <p:spPr>
            <a:xfrm>
              <a:off x="4461896" y="4685160"/>
              <a:ext cx="1772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Left 0   </a:t>
              </a:r>
              <a:r>
                <a:rPr lang="en-GB" sz="2000" b="1" dirty="0">
                  <a:solidFill>
                    <a:schemeClr val="accent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 Right</a:t>
              </a:r>
            </a:p>
          </p:txBody>
        </p: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08281112-97E2-0345-8723-D303A46B5DA5}"/>
              </a:ext>
            </a:extLst>
          </p:cNvPr>
          <p:cNvSpPr/>
          <p:nvPr/>
        </p:nvSpPr>
        <p:spPr>
          <a:xfrm>
            <a:off x="3669843" y="3868450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D3666172-7D4B-0940-A4F6-C509D3DDE4E9}"/>
              </a:ext>
            </a:extLst>
          </p:cNvPr>
          <p:cNvSpPr/>
          <p:nvPr/>
        </p:nvSpPr>
        <p:spPr>
          <a:xfrm>
            <a:off x="3698108" y="4574078"/>
            <a:ext cx="474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y</a:t>
            </a:r>
            <a:r>
              <a:rPr lang="de-DE" b="1" i="1" baseline="-25000" dirty="0" err="1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true</a:t>
            </a:r>
            <a:endParaRPr lang="de-DE" b="1" baseline="-25000" dirty="0"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728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1531</Words>
  <Application>Microsoft Macintosh PowerPoint</Application>
  <PresentationFormat>Bildschirmpräsentation (4:3)</PresentationFormat>
  <Paragraphs>399</Paragraphs>
  <Slides>32</Slides>
  <Notes>29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Calibri</vt:lpstr>
      <vt:lpstr>Cambria Math</vt:lpstr>
      <vt:lpstr>Arial</vt:lpstr>
      <vt:lpstr>Helvetica Neue</vt:lpstr>
      <vt:lpstr>Office Theme</vt:lpstr>
      <vt:lpstr>Office Theme</vt:lpstr>
      <vt:lpstr>PowerPoint-Präsentation</vt:lpstr>
      <vt:lpstr>Time Series</vt:lpstr>
      <vt:lpstr>Biological and Physical Processes</vt:lpstr>
      <vt:lpstr>Time Series Segmentation</vt:lpstr>
      <vt:lpstr>Observation: Self-Similarity</vt:lpstr>
      <vt:lpstr>Supervised Algorithms but unlabelled Data</vt:lpstr>
      <vt:lpstr>Approach: Self Supervision &amp; Classification</vt:lpstr>
      <vt:lpstr>Approach: Self Supervision &amp; Classification</vt:lpstr>
      <vt:lpstr>Approach: Self Supervision &amp; Classification</vt:lpstr>
      <vt:lpstr>Approach: Self Supervision &amp; Classification</vt:lpstr>
      <vt:lpstr>Approach: Self Supervision &amp; Classification</vt:lpstr>
      <vt:lpstr>Pipeline: Self Supervision</vt:lpstr>
      <vt:lpstr>Pipeline: Self Supervision</vt:lpstr>
      <vt:lpstr>ClaSP - Classification Score Profile</vt:lpstr>
      <vt:lpstr>ClaSP - Pipeline and Design Options</vt:lpstr>
      <vt:lpstr>k-NN Classifier - Relabelling</vt:lpstr>
      <vt:lpstr>k-NN Classifier – Relabelling</vt:lpstr>
      <vt:lpstr>k-NN Classifier - Relabelling</vt:lpstr>
      <vt:lpstr>k-NN Classifier - Relabelling</vt:lpstr>
      <vt:lpstr>k-NN Classifier - Relabelling</vt:lpstr>
      <vt:lpstr>Peak Finder – Recursive Splitting – Non-Binary Splits</vt:lpstr>
      <vt:lpstr>Peak Finder – Recursive Splitting – Non-Binary Splits</vt:lpstr>
      <vt:lpstr>Benchmark Datasets</vt:lpstr>
      <vt:lpstr>Ablation Study: Scoring Metric and Parameters</vt:lpstr>
      <vt:lpstr>Ablation Study: Window Size</vt:lpstr>
      <vt:lpstr>Comparative Analysis</vt:lpstr>
      <vt:lpstr>Runtime</vt:lpstr>
      <vt:lpstr>Real-World Use-Cases – Please refer to our Paper</vt:lpstr>
      <vt:lpstr>Summary</vt:lpstr>
      <vt:lpstr>References</vt:lpstr>
      <vt:lpstr>Determine Window Size</vt:lpstr>
      <vt:lpstr>Choice of Scoring Metrics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Patrick Schäfer</cp:lastModifiedBy>
  <cp:revision>64</cp:revision>
  <dcterms:modified xsi:type="dcterms:W3CDTF">2021-09-23T14:21:34Z</dcterms:modified>
</cp:coreProperties>
</file>